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645" r:id="rId2"/>
    <p:sldId id="647" r:id="rId3"/>
    <p:sldId id="648" r:id="rId4"/>
    <p:sldId id="649" r:id="rId5"/>
    <p:sldId id="650" r:id="rId6"/>
    <p:sldId id="651" r:id="rId7"/>
    <p:sldId id="653" r:id="rId8"/>
    <p:sldId id="646" r:id="rId9"/>
    <p:sldId id="652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2" r:id="rId18"/>
    <p:sldId id="663" r:id="rId19"/>
    <p:sldId id="664" r:id="rId20"/>
    <p:sldId id="665" r:id="rId21"/>
    <p:sldId id="666" r:id="rId22"/>
    <p:sldId id="667" r:id="rId23"/>
    <p:sldId id="668" r:id="rId24"/>
    <p:sldId id="669" r:id="rId25"/>
    <p:sldId id="670" r:id="rId26"/>
    <p:sldId id="671" r:id="rId27"/>
    <p:sldId id="672" r:id="rId28"/>
    <p:sldId id="673" r:id="rId29"/>
    <p:sldId id="674" r:id="rId30"/>
    <p:sldId id="67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9" autoAdjust="0"/>
    <p:restoredTop sz="81567" autoAdjust="0"/>
  </p:normalViewPr>
  <p:slideViewPr>
    <p:cSldViewPr>
      <p:cViewPr>
        <p:scale>
          <a:sx n="84" d="100"/>
          <a:sy n="84" d="100"/>
        </p:scale>
        <p:origin x="-1672" y="-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어디가 강아지인지 알려주지는 않고 그냥 강아지다 라고 레이블 붙어있는 데이터 학습하는거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장점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학습이 잘 일어나고 있는지 확인할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의료영상 또는 레이블이 많지 않는 데이터셋에도 가능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36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3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두 논문의 차이점은 </a:t>
            </a:r>
            <a:r>
              <a:rPr lang="en-US" altLang="ko-KR" dirty="0" smtClean="0"/>
              <a:t>global max pooling</a:t>
            </a:r>
            <a:r>
              <a:rPr lang="ko-KR" altLang="en-US" dirty="0" smtClean="0"/>
              <a:t>과 </a:t>
            </a:r>
            <a:r>
              <a:rPr lang="is-IS" altLang="ko-KR" dirty="0" smtClean="0"/>
              <a:t>… max pooling</a:t>
            </a:r>
            <a:r>
              <a:rPr lang="ko-KR" altLang="en-US" dirty="0" smtClean="0"/>
              <a:t> 차이뿐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1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ko-KR" altLang="en-US" dirty="0" smtClean="0"/>
              <a:t>의 의미는 예를 들어 강아지를 분류하는 거라면 </a:t>
            </a:r>
            <a:r>
              <a:rPr lang="en-US" altLang="ko-KR" dirty="0" smtClean="0"/>
              <a:t>w1</a:t>
            </a:r>
            <a:r>
              <a:rPr lang="ko-KR" altLang="en-US" dirty="0" smtClean="0"/>
              <a:t>의 경우 파란색 피쳐맵에 해당하는 필터가 강아지를 찾아내는데 사용하는 것이라는 얘기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98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나중에</a:t>
            </a:r>
            <a:r>
              <a:rPr lang="en-US" altLang="ko-KR" dirty="0" smtClean="0"/>
              <a:t> w</a:t>
            </a:r>
            <a:r>
              <a:rPr lang="ko-KR" altLang="en-US" dirty="0" smtClean="0"/>
              <a:t>와 해당 </a:t>
            </a:r>
            <a:r>
              <a:rPr lang="en-US" altLang="ko-KR" dirty="0" smtClean="0"/>
              <a:t>feature</a:t>
            </a:r>
            <a:r>
              <a:rPr lang="en-US" altLang="ko-KR" baseline="0" dirty="0" smtClean="0"/>
              <a:t> map</a:t>
            </a:r>
            <a:r>
              <a:rPr lang="ko-KR" altLang="en-US" baseline="0" dirty="0" smtClean="0"/>
              <a:t>들을 가중 평균해서 히트맵같은걸 만들 수있다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여기서는 </a:t>
            </a:r>
            <a:r>
              <a:rPr lang="en-US" altLang="ko-KR" baseline="0" dirty="0" err="1" smtClean="0"/>
              <a:t>w_n</a:t>
            </a:r>
            <a:r>
              <a:rPr lang="ko-KR" altLang="en-US" baseline="0" dirty="0" smtClean="0"/>
              <a:t>에 해당하는 액티베이션 맵이 강아지 얼굴 찾는 필터에 대한 피쳐맵이라 볼수 있고 강아지이기 때문에 그 부분이 높게 나타남</a:t>
            </a:r>
            <a:r>
              <a:rPr lang="en-US" altLang="ko-KR" baseline="0" dirty="0" smtClean="0"/>
              <a:t>.</a:t>
            </a:r>
            <a:endParaRPr lang="ko-KR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532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Gap</a:t>
            </a:r>
            <a:r>
              <a:rPr lang="en-US" baseline="0" dirty="0" smtClean="0"/>
              <a:t> – </a:t>
            </a:r>
            <a:r>
              <a:rPr lang="ko-KR" altLang="en-US" baseline="0" dirty="0" smtClean="0"/>
              <a:t>개와 고양이를 구별하는 전반적인 영역을 발견해낸다</a:t>
            </a:r>
            <a:endParaRPr lang="en-US" altLang="ko-KR" baseline="0" dirty="0" smtClean="0"/>
          </a:p>
          <a:p>
            <a:r>
              <a:rPr lang="en-US" baseline="0" dirty="0" err="1" smtClean="0"/>
              <a:t>Gmp</a:t>
            </a:r>
            <a:r>
              <a:rPr lang="en-US" baseline="0" dirty="0" smtClean="0"/>
              <a:t> – </a:t>
            </a:r>
            <a:r>
              <a:rPr lang="ko-KR" altLang="en-US" baseline="0" dirty="0" smtClean="0"/>
              <a:t>개와 고양이를 구별하는 특정 특질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수염이나 눈 같은 작은 영역만 보게 된다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dirty="0" err="1" smtClean="0"/>
              <a:t>Maxpooling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discrimitive</a:t>
            </a:r>
            <a:r>
              <a:rPr lang="ko-KR" altLang="en-US" dirty="0" smtClean="0"/>
              <a:t>한 특징을 찾기 때문이다</a:t>
            </a:r>
            <a:r>
              <a:rPr lang="en-US" altLang="ko-KR" dirty="0" smtClean="0"/>
              <a:t>.</a:t>
            </a:r>
            <a:r>
              <a:rPr lang="ko-KR" altLang="en-US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326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9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17년 3월 25일 Saturday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hyperlink" Target="http://arxiv.org/pdf/1512.04150v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5" Type="http://schemas.openxmlformats.org/officeDocument/2006/relationships/hyperlink" Target="http://arxiv.org/pdf/1512.04150v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ces.csail.mit.edu/demo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Weakly Supervised Learning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9512" y="5373216"/>
            <a:ext cx="86409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Learning Deep Features for Discriminative Localization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Bolei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Zhou, Aditya Khosla,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Agata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Lapedriza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Aude Oliva, Antonio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Torralba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Computer Science and Artificial Intelligence Laboratory, MIT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649156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Based on Junho Cho’s slide (@PIL SNU)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Weakly Supervised Object 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08670" y="1403484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Usually </a:t>
            </a:r>
            <a:r>
              <a:rPr kumimoji="1" lang="en-US" altLang="ko-KR" b="1" dirty="0"/>
              <a:t>supervised learning</a:t>
            </a:r>
            <a:r>
              <a:rPr kumimoji="1" lang="en-US" altLang="ko-KR" dirty="0"/>
              <a:t> of localization is </a:t>
            </a:r>
            <a:r>
              <a:rPr kumimoji="1" lang="en-US" altLang="ko-KR" b="1" dirty="0"/>
              <a:t>annotated with bounding box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17"/>
          <a:stretch/>
        </p:blipFill>
        <p:spPr>
          <a:xfrm>
            <a:off x="114383" y="3400424"/>
            <a:ext cx="4876717" cy="22886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8670" y="1988840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/>
              <a:t>What if </a:t>
            </a:r>
            <a:r>
              <a:rPr kumimoji="1" lang="en-US" altLang="ko-KR" b="1" dirty="0"/>
              <a:t>localization is possible with image </a:t>
            </a:r>
            <a:r>
              <a:rPr kumimoji="1" lang="en-US" altLang="ko-KR" b="1" dirty="0" smtClean="0"/>
              <a:t>label</a:t>
            </a:r>
            <a:r>
              <a:rPr kumimoji="1" lang="en-US" altLang="ko-KR" dirty="0" smtClean="0"/>
              <a:t> without </a:t>
            </a:r>
            <a:r>
              <a:rPr kumimoji="1" lang="en-US" altLang="ko-KR" dirty="0"/>
              <a:t>bounding box annotations?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712" y="3356992"/>
            <a:ext cx="3444493" cy="237626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048093" y="4244330"/>
            <a:ext cx="475937" cy="576064"/>
          </a:xfrm>
          <a:prstGeom prst="rightArrow">
            <a:avLst>
              <a:gd name="adj1" fmla="val 50000"/>
              <a:gd name="adj2" fmla="val 6200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3189" y="5771856"/>
            <a:ext cx="4807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4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5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Localization task (ILSVRC)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0520" y="1391402"/>
            <a:ext cx="5111560" cy="168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and </a:t>
            </a: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localize</a:t>
            </a:r>
            <a:r>
              <a:rPr kumimoji="1" lang="en-US" altLang="ko-KR" sz="2000" dirty="0">
                <a:solidFill>
                  <a:srgbClr val="CC0000"/>
                </a:solidFill>
                <a:cs typeface="Meiryo UI" pitchFamily="34" charset="-128"/>
              </a:rPr>
              <a:t>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its position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ILSVRC LOC: 1000 classes and each object annotated with bounding box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Predict 5 class labels and 5 bounding boxes for each class label.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0520" y="3263610"/>
            <a:ext cx="8640960" cy="2757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prstClr val="black"/>
              </a:buClr>
              <a:buSzPct val="100000"/>
            </a:pPr>
            <a:r>
              <a:rPr kumimoji="1"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Supervised localization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(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, Deep Residual Net)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Per-class regression for each class.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learn a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bounding box regressor (4D vector: x,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y,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w,</a:t>
            </a:r>
            <a:r>
              <a:rPr kumimoji="1" lang="ko-KR" altLang="en-US" u="sng" dirty="0">
                <a:solidFill>
                  <a:prstClr val="black"/>
                </a:solidFill>
                <a:cs typeface="Meiryo UI" pitchFamily="34" charset="-128"/>
              </a:rPr>
              <a:t> </a:t>
            </a:r>
            <a:r>
              <a:rPr kumimoji="1" lang="en-US" altLang="ko-KR" u="sng" dirty="0">
                <a:solidFill>
                  <a:prstClr val="black"/>
                </a:solidFill>
                <a:cs typeface="Meiryo UI" pitchFamily="34" charset="-128"/>
              </a:rPr>
              <a:t>h)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for each class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Train image-level classifier 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to predict class labels of an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prstClr val="black"/>
                </a:solidFill>
                <a:cs typeface="Meiryo UI" pitchFamily="34" charset="-128"/>
              </a:rPr>
              <a:t>then localization</a:t>
            </a:r>
            <a:r>
              <a:rPr kumimoji="1" lang="en-US" altLang="ko-KR" dirty="0">
                <a:solidFill>
                  <a:prstClr val="black"/>
                </a:solidFill>
                <a:cs typeface="Meiryo UI" pitchFamily="34" charset="-128"/>
              </a:rPr>
              <a:t> by predicting bounding boxes based on the predicted classes.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Pre-train networks for ImageNet classification and then fine-tune for localization.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072" y="1497212"/>
            <a:ext cx="3743408" cy="15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3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4224" y="1700808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Localization by </a:t>
            </a:r>
            <a:r>
              <a:rPr lang="en-US" altLang="ko-KR" sz="2000" b="1" dirty="0">
                <a:solidFill>
                  <a:prstClr val="black"/>
                </a:solidFill>
                <a:cs typeface="Meiryo UI" pitchFamily="34" charset="-128"/>
              </a:rPr>
              <a:t>classification model 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(AlexNet) </a:t>
            </a:r>
            <a:endParaRPr lang="ko-KR" altLang="en-US" sz="20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Classification map with </a:t>
            </a:r>
            <a:r>
              <a:rPr lang="en-US" altLang="ko-KR" sz="2000" b="1" dirty="0">
                <a:solidFill>
                  <a:srgbClr val="CC0000"/>
                </a:solidFill>
                <a:cs typeface="Meiryo UI" pitchFamily="34" charset="-128"/>
              </a:rPr>
              <a:t>Fully Convolutional Network</a:t>
            </a:r>
            <a:r>
              <a:rPr lang="en-US" altLang="ko-KR" sz="2000" dirty="0">
                <a:solidFill>
                  <a:prstClr val="black"/>
                </a:solidFill>
                <a:cs typeface="Meiryo UI" pitchFamily="34" charset="-128"/>
              </a:rPr>
              <a:t> instead single classification.</a:t>
            </a:r>
          </a:p>
        </p:txBody>
      </p:sp>
      <p:sp>
        <p:nvSpPr>
          <p:cNvPr id="11" name="object 3"/>
          <p:cNvSpPr/>
          <p:nvPr/>
        </p:nvSpPr>
        <p:spPr>
          <a:xfrm>
            <a:off x="425819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" name="object 4"/>
          <p:cNvSpPr/>
          <p:nvPr/>
        </p:nvSpPr>
        <p:spPr>
          <a:xfrm>
            <a:off x="425819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5"/>
          <p:cNvSpPr/>
          <p:nvPr/>
        </p:nvSpPr>
        <p:spPr>
          <a:xfrm>
            <a:off x="4590380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object 6"/>
          <p:cNvSpPr/>
          <p:nvPr/>
        </p:nvSpPr>
        <p:spPr>
          <a:xfrm>
            <a:off x="915481" y="4312487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5" name="object 7"/>
          <p:cNvSpPr/>
          <p:nvPr/>
        </p:nvSpPr>
        <p:spPr>
          <a:xfrm>
            <a:off x="915481" y="4312489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6" name="object 8"/>
          <p:cNvSpPr/>
          <p:nvPr/>
        </p:nvSpPr>
        <p:spPr>
          <a:xfrm>
            <a:off x="1247667" y="4624792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7" name="object 9"/>
          <p:cNvSpPr/>
          <p:nvPr/>
        </p:nvSpPr>
        <p:spPr>
          <a:xfrm>
            <a:off x="1102335" y="5034690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8" name="object 10"/>
          <p:cNvSpPr/>
          <p:nvPr/>
        </p:nvSpPr>
        <p:spPr>
          <a:xfrm>
            <a:off x="1102335" y="50346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9" name="object 11"/>
          <p:cNvSpPr/>
          <p:nvPr/>
        </p:nvSpPr>
        <p:spPr>
          <a:xfrm>
            <a:off x="1206145" y="5132284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12"/>
          <p:cNvSpPr/>
          <p:nvPr/>
        </p:nvSpPr>
        <p:spPr>
          <a:xfrm>
            <a:off x="1662900" y="5034694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13"/>
          <p:cNvSpPr/>
          <p:nvPr/>
        </p:nvSpPr>
        <p:spPr>
          <a:xfrm>
            <a:off x="1766707" y="5132287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14"/>
          <p:cNvSpPr/>
          <p:nvPr/>
        </p:nvSpPr>
        <p:spPr>
          <a:xfrm>
            <a:off x="1766707" y="5171325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15"/>
          <p:cNvSpPr/>
          <p:nvPr/>
        </p:nvSpPr>
        <p:spPr>
          <a:xfrm>
            <a:off x="437964" y="4917578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16"/>
          <p:cNvSpPr/>
          <p:nvPr/>
        </p:nvSpPr>
        <p:spPr>
          <a:xfrm>
            <a:off x="437964" y="4917578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17"/>
          <p:cNvSpPr/>
          <p:nvPr/>
        </p:nvSpPr>
        <p:spPr>
          <a:xfrm>
            <a:off x="541770" y="5015172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8"/>
          <p:cNvSpPr/>
          <p:nvPr/>
        </p:nvSpPr>
        <p:spPr>
          <a:xfrm>
            <a:off x="209587" y="4000185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9"/>
          <p:cNvSpPr/>
          <p:nvPr/>
        </p:nvSpPr>
        <p:spPr>
          <a:xfrm>
            <a:off x="209587" y="4000185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20"/>
          <p:cNvSpPr/>
          <p:nvPr/>
        </p:nvSpPr>
        <p:spPr>
          <a:xfrm>
            <a:off x="707864" y="4468641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21"/>
          <p:cNvSpPr/>
          <p:nvPr/>
        </p:nvSpPr>
        <p:spPr>
          <a:xfrm>
            <a:off x="521010" y="4917578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22"/>
          <p:cNvSpPr/>
          <p:nvPr/>
        </p:nvSpPr>
        <p:spPr>
          <a:xfrm>
            <a:off x="624818" y="5015174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23"/>
          <p:cNvSpPr/>
          <p:nvPr/>
        </p:nvSpPr>
        <p:spPr>
          <a:xfrm>
            <a:off x="624818" y="5132287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24"/>
          <p:cNvSpPr/>
          <p:nvPr/>
        </p:nvSpPr>
        <p:spPr>
          <a:xfrm>
            <a:off x="1932802" y="4468641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25"/>
          <p:cNvSpPr/>
          <p:nvPr/>
        </p:nvSpPr>
        <p:spPr>
          <a:xfrm>
            <a:off x="1932799" y="4468641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26"/>
          <p:cNvSpPr/>
          <p:nvPr/>
        </p:nvSpPr>
        <p:spPr>
          <a:xfrm>
            <a:off x="2264894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27"/>
          <p:cNvSpPr/>
          <p:nvPr/>
        </p:nvSpPr>
        <p:spPr>
          <a:xfrm>
            <a:off x="211965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8"/>
          <p:cNvSpPr/>
          <p:nvPr/>
        </p:nvSpPr>
        <p:spPr>
          <a:xfrm>
            <a:off x="2119656" y="4956617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9"/>
          <p:cNvSpPr/>
          <p:nvPr/>
        </p:nvSpPr>
        <p:spPr>
          <a:xfrm>
            <a:off x="2223373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30"/>
          <p:cNvSpPr/>
          <p:nvPr/>
        </p:nvSpPr>
        <p:spPr>
          <a:xfrm>
            <a:off x="2784025" y="4956617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31"/>
          <p:cNvSpPr/>
          <p:nvPr/>
        </p:nvSpPr>
        <p:spPr>
          <a:xfrm>
            <a:off x="2887929" y="5054212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32"/>
          <p:cNvSpPr/>
          <p:nvPr/>
        </p:nvSpPr>
        <p:spPr>
          <a:xfrm>
            <a:off x="2887929" y="517132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33"/>
          <p:cNvSpPr/>
          <p:nvPr/>
        </p:nvSpPr>
        <p:spPr>
          <a:xfrm>
            <a:off x="3095544" y="4468641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34"/>
          <p:cNvSpPr/>
          <p:nvPr/>
        </p:nvSpPr>
        <p:spPr>
          <a:xfrm>
            <a:off x="3095544" y="4468641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35"/>
          <p:cNvSpPr/>
          <p:nvPr/>
        </p:nvSpPr>
        <p:spPr>
          <a:xfrm>
            <a:off x="3427731" y="4780945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36"/>
          <p:cNvSpPr/>
          <p:nvPr/>
        </p:nvSpPr>
        <p:spPr>
          <a:xfrm>
            <a:off x="3282304" y="4956614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37"/>
          <p:cNvSpPr/>
          <p:nvPr/>
        </p:nvSpPr>
        <p:spPr>
          <a:xfrm>
            <a:off x="3282304" y="4956617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8"/>
          <p:cNvSpPr/>
          <p:nvPr/>
        </p:nvSpPr>
        <p:spPr>
          <a:xfrm>
            <a:off x="3386207" y="5054209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9"/>
          <p:cNvSpPr/>
          <p:nvPr/>
        </p:nvSpPr>
        <p:spPr>
          <a:xfrm>
            <a:off x="3946676" y="4956617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40"/>
          <p:cNvSpPr/>
          <p:nvPr/>
        </p:nvSpPr>
        <p:spPr>
          <a:xfrm>
            <a:off x="4050576" y="5054212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41"/>
          <p:cNvSpPr/>
          <p:nvPr/>
        </p:nvSpPr>
        <p:spPr>
          <a:xfrm>
            <a:off x="4050576" y="517132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42"/>
          <p:cNvSpPr/>
          <p:nvPr/>
        </p:nvSpPr>
        <p:spPr>
          <a:xfrm>
            <a:off x="5768431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45"/>
          <p:cNvSpPr/>
          <p:nvPr/>
        </p:nvSpPr>
        <p:spPr>
          <a:xfrm>
            <a:off x="6134628" y="4682607"/>
            <a:ext cx="103983" cy="388861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46"/>
          <p:cNvSpPr/>
          <p:nvPr/>
        </p:nvSpPr>
        <p:spPr>
          <a:xfrm>
            <a:off x="5421055" y="4618377"/>
            <a:ext cx="104312" cy="6831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37844" y="55917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C</a:t>
            </a:r>
            <a:r>
              <a:rPr sz="1350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312788" y="5063370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6269921" y="4340287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6304962" y="3942521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76368" y="3784904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53912" y="4134620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6436" y="351281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33708" y="3294221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61" name="object 53"/>
          <p:cNvSpPr txBox="1"/>
          <p:nvPr/>
        </p:nvSpPr>
        <p:spPr>
          <a:xfrm>
            <a:off x="4707069" y="585185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Fully Connected layers:</a:t>
            </a:r>
          </a:p>
          <a:p>
            <a:pPr marL="9525"/>
            <a:r>
              <a:rPr lang="en-US" sz="1350" b="1" spc="-23" dirty="0">
                <a:solidFill>
                  <a:srgbClr val="FF0000"/>
                </a:solidFill>
                <a:cs typeface="Calibri"/>
              </a:rPr>
              <a:t>	</a:t>
            </a:r>
            <a:r>
              <a:rPr lang="en-US" sz="1350" b="1" spc="-23" dirty="0" smtClean="0">
                <a:solidFill>
                  <a:srgbClr val="FF0000"/>
                </a:solidFill>
                <a:cs typeface="Calibri"/>
              </a:rPr>
              <a:t>Can be considered as 1x1 convolution</a:t>
            </a:r>
            <a:endParaRPr sz="1350" b="1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62" name="object 53"/>
          <p:cNvSpPr txBox="1"/>
          <p:nvPr/>
        </p:nvSpPr>
        <p:spPr>
          <a:xfrm>
            <a:off x="195445" y="5708767"/>
            <a:ext cx="692649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spc="-23" dirty="0" smtClean="0">
                <a:solidFill>
                  <a:prstClr val="black"/>
                </a:solidFill>
                <a:cs typeface="Calibri"/>
              </a:rPr>
              <a:t>Image</a:t>
            </a:r>
            <a:endParaRPr sz="135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47756" y="4486638"/>
            <a:ext cx="494236" cy="29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altLang="ko-KR" sz="1200" dirty="0" smtClean="0">
                <a:solidFill>
                  <a:prstClr val="black"/>
                </a:solidFill>
              </a:rPr>
              <a:t>…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89903" y="4836816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92668" y="5180815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264689" y="432182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17643" y="4322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34525" y="4386680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05082" y="4129344"/>
            <a:ext cx="644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5403888" y="3743371"/>
            <a:ext cx="3817784" cy="1732398"/>
            <a:chOff x="5498488" y="3881839"/>
            <a:chExt cx="3817784" cy="1732398"/>
          </a:xfrm>
        </p:grpSpPr>
        <p:grpSp>
          <p:nvGrpSpPr>
            <p:cNvPr id="71" name="그룹 70"/>
            <p:cNvGrpSpPr/>
            <p:nvPr/>
          </p:nvGrpSpPr>
          <p:grpSpPr>
            <a:xfrm>
              <a:off x="5498488" y="3881839"/>
              <a:ext cx="3817784" cy="1732398"/>
              <a:chOff x="5498488" y="3881839"/>
              <a:chExt cx="3817784" cy="1732398"/>
            </a:xfrm>
          </p:grpSpPr>
          <p:sp>
            <p:nvSpPr>
              <p:cNvPr id="75" name="object 42"/>
              <p:cNvSpPr/>
              <p:nvPr/>
            </p:nvSpPr>
            <p:spPr>
              <a:xfrm>
                <a:off x="6291394" y="4932760"/>
                <a:ext cx="685650" cy="12056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bject 46"/>
              <p:cNvSpPr/>
              <p:nvPr/>
            </p:nvSpPr>
            <p:spPr>
              <a:xfrm>
                <a:off x="5498488" y="4928382"/>
                <a:ext cx="693535" cy="116248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924113">
                    <a:moveTo>
                      <a:pt x="0" y="924113"/>
                    </a:moveTo>
                    <a:lnTo>
                      <a:pt x="57946" y="924113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924113"/>
                    </a:lnTo>
                    <a:close/>
                  </a:path>
                </a:pathLst>
              </a:custGeom>
              <a:ln w="9657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object 45"/>
              <p:cNvSpPr/>
              <p:nvPr/>
            </p:nvSpPr>
            <p:spPr>
              <a:xfrm>
                <a:off x="7110018" y="4921271"/>
                <a:ext cx="418318" cy="142099"/>
              </a:xfrm>
              <a:custGeom>
                <a:avLst/>
                <a:gdLst/>
                <a:ahLst/>
                <a:cxnLst/>
                <a:rect l="l" t="t" r="r" b="b"/>
                <a:pathLst>
                  <a:path w="57946" h="231028">
                    <a:moveTo>
                      <a:pt x="0" y="231028"/>
                    </a:moveTo>
                    <a:lnTo>
                      <a:pt x="57946" y="231028"/>
                    </a:lnTo>
                    <a:lnTo>
                      <a:pt x="57946" y="0"/>
                    </a:lnTo>
                    <a:lnTo>
                      <a:pt x="0" y="0"/>
                    </a:lnTo>
                    <a:lnTo>
                      <a:pt x="0" y="231028"/>
                    </a:ln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9655">
                <a:solidFill>
                  <a:srgbClr val="000000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8" name="직선 화살표 연결선 77"/>
              <p:cNvCxnSpPr/>
              <p:nvPr/>
            </p:nvCxnSpPr>
            <p:spPr>
              <a:xfrm>
                <a:off x="7603503" y="5160305"/>
                <a:ext cx="402941" cy="277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화살표 연결선 78"/>
              <p:cNvCxnSpPr/>
              <p:nvPr/>
            </p:nvCxnSpPr>
            <p:spPr>
              <a:xfrm flipV="1">
                <a:off x="7560636" y="4437222"/>
                <a:ext cx="445808" cy="4760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/>
              <p:cNvCxnSpPr/>
              <p:nvPr/>
            </p:nvCxnSpPr>
            <p:spPr>
              <a:xfrm flipV="1">
                <a:off x="7595677" y="4039456"/>
                <a:ext cx="410767" cy="7159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>
                <a:off x="8067083" y="3881839"/>
                <a:ext cx="94161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cat (0.53)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8044627" y="4231555"/>
                <a:ext cx="997388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dog (0.46)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8080618" y="4933751"/>
                <a:ext cx="1235654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person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8083383" y="5277750"/>
                <a:ext cx="987650" cy="33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prstClr val="black"/>
                    </a:solidFill>
                  </a:rPr>
                  <a:t>cup (0.02)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5617736" y="4671179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39816" y="4672516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4096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097771" y="4663774"/>
              <a:ext cx="4796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 smtClean="0">
                  <a:solidFill>
                    <a:prstClr val="black"/>
                  </a:solidFill>
                </a:rPr>
                <a:t>1000</a:t>
              </a:r>
              <a:endParaRPr kumimoji="1" lang="ko-KR" altLang="en-US" sz="10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6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7" grpId="0"/>
      <p:bldP spid="58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800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Easy approach: </a:t>
            </a:r>
            <a:r>
              <a:rPr kumimoji="1" lang="en-US" altLang="ko-KR" sz="2800" dirty="0">
                <a:solidFill>
                  <a:prstClr val="black">
                    <a:lumMod val="85000"/>
                    <a:lumOff val="15000"/>
                  </a:prstClr>
                </a:solidFill>
              </a:rPr>
              <a:t>localization by </a:t>
            </a:r>
            <a:r>
              <a:rPr kumimoji="1" lang="en-US" altLang="ko-KR" sz="2800" dirty="0">
                <a:solidFill>
                  <a:srgbClr val="CC0000"/>
                </a:solidFill>
              </a:rPr>
              <a:t>classification</a:t>
            </a:r>
            <a:endParaRPr lang="ko-KR" altLang="en-US" sz="2800" dirty="0">
              <a:solidFill>
                <a:srgbClr val="CC0000"/>
              </a:solidFill>
            </a:endParaRPr>
          </a:p>
        </p:txBody>
      </p:sp>
      <p:sp>
        <p:nvSpPr>
          <p:cNvPr id="5" name="AutoShape 2" descr="Easy way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Easy way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data:image/jpeg;base64,/9j/4AAQSkZJRgABAQAAAQABAAD/2wCEAAkGBxASEhUPEBIWFRUVFRUVFhYVFRUVFRYVFRUXFhUVFRUYHighGBolHRUVIjEhJSkrLi4uFx8zODMtNygtLisBCgoKDg0OGhAQGi0lHSUtLS0tLS0vLS0tLS0tLS0tLS0tLS0tLS0tLS0tLS0tLS0tLS0tLS0tLS0tLS0tLS0tLf/AABEIALcBEwMBEQACEQEDEQH/xAAcAAABBQEBAQAAAAAAAAAAAAAAAQIDBAUGBwj/xABNEAABAwICBQUKCgkDAwUAAAABAAIDBBESIQUGEzFBUWFxgZEUIlJUk6GxstHSBxYjMjRyc3SSwiQzQlNigrPB8KKjwxUX8SVDRIPh/8QAGgEAAgMBAQAAAAAAAAAAAAAAAAECAwQFBv/EADoRAAIBAwEEBggGAgIDAQAAAAABAgMEERIhMVFxEzNBUoGRBRQiMmGxwfAjNEKSodEG4SVENaKycv/aAAwDAQACEQMRAD8A4AL02DmjgmIWyMAOATAUBMQ8BMBwCAJGhMCVrUAWqSlfIcLGlx5h6VGUoxWWxpN7jVqNX6mNm1fH3vGxuRzkDcOdUxuKcpaUyTpySyQsFwApbmV5Ol1Tiwuc7dksV3LKSL6O86/RlQ4g3BGeV+IXPnFI0xbZYne0EX48FFJkmzQo3gtFlBoki3/ZIY4FAEL6oDNPAsmdLXNO49KsUWiGpGDWaTN8IsfR51qhS7TNOq+wzzMb39Cu0lOoldMd6WklqGtcjAskzCosmmWGqLJJlmnYXENG8myhJ4WSSZoVlFs7d9e6qjPUT2ojY5SwPJPFJZRaHkuNqzayhpQ9QbZPAZGGRMWRpkRgMjdongWT5sC7pjHBMBwQA4JiFCYDgmA9qANPRGi3znKwaPnOO4KqrVVNbSUY5LkujgHYR2qCrbMhg6/QccbAGtAHE8pPOVzq05SeWaIYOjnlY6MsO4ixsbZEWWWOU8lzw1goUuhaTdsx2nJXO4q8SCpw4FiDR0MROHO/EndzKEqspbxqEY7i7Tv4KtkkW304fYkbjdJNoeC5A0DdxUWMtRlRGV6qS25SSEzmdKyk5tcecXG7oWqkl2meq+BkPqCRll0LSoYMznkhc5TSIsUFPAiVpUWMe0KJJFhpsokyRrlEZYjdbNRaJll9Q5xu4klVqKW4lkUOKeBlmnBzUGSQ8FAh7TdGAEc9GAGbRPAsjcaeAyfOwXcMo8IAUIAcExE0UD3C7WPcOVrXEdoChKrCLw2l4jwSCkl/dSeTf7Eunpd5eaDDJI6KU/8AtSfgd7EdPS7y80GGdroPRhigcHfOccVs8sty5te5hOaw9hfGOIlN8TsXzXfhPsU+mhjevMhg06OQjgewrPOcOKLImiyp6ewqrVHiTyXYp2jj5ioOUeJLKB1UD/4KNUeIZRco6lnEpOS4jTRrxVUVrYwFDUiWVxGNrGA2xg7hdPUgyuJPNpWINHfA9CimuIakZtXpVu8H0qyOniRlNHPaRrNoRiaQRfgbLZTlCG6SMlRuW8oY+Y9hV3Sw4opxgkjsd9x1FJ1ocUNRJ4iy4Jv2FRdWPFeZJRJJy3ItGXWlGrHtaHKPAjbKOfsKfSQ4oW0kEw5+wqPSQ4oaJGzjn7Ck6kOKJomZUN/wFR1x4oaLENW0f4VByjxJJk4rm8qWqPElqJDpBvA2SzHiGRzZgcwVPAEjZUYDIhkRgBpengWRmNPAZPAQuyZxQmA4IA6DU/RTJ5XOlF2RgHCdznOvYHlAsTboXM9J3UqMFGO9/ID1iPRrGtaZZmxYgC1mEkhvDIbl57T2yZd0aS9p4F7lp/Gh5N3tRpj3g0w7wdy0/jQ8m72o0x7waYd4O5KfxoeTd7UaY94NMO8HctP40PJu9qNMe8GmHeDuWn8aHk3e1GmPeDTDvB3JT+NDybvajTHvBph3g7kp/Gh5N3tRpj3g0w7wdyU/jQ8m72o0x7waYd4O5KfxoeTd7UaY94NMO8HclP40PJu9qNMe8GmHeDuSn8aHk3e1GmPeDTDvB3JT+NDybvajTHvBph3g7kp/Gh5N3tRpj3g0w7wdyU/jQ8m72o0x7waYd4O5KfxoeTd7UaY94NMO8HclP40PJu9qNMe8GmHeDuSn8aHk3e1GmPeDTDvB3JT+NDybvajTHvBph3g7kp/Gh5N3tRpj3g0w7wdyU/jQ8m72o0x7waYd4O5KfxoeTd7UaY94NMO8HclP40PJu9qNMe8GmHeDuSn8aHk3e1GmPeDTDvB3JT+NDybvajTHvBph3hzNHxPOGOpa5x3AtLb817o0J7mCpxexSMh0pifnl32Fw5Duv25LVa1Xq0MUX2M1Q5dAkGIIwLIwvTwLIwyJ4Hk8KsuwUipgKEAdfqG6zZulnocvPem37UOTIy3HoWs77TN+yZ/dcms/a8C2u/a8DI2iqyU5DaIyGQ2iMhkNojIZDaIyGQ2iMhkNojIZDaJZDIbRPIZF2iWQyJtEZDIbRGQyG0TyGQ2iMhkNolkMi7RPIZDaJZDIm0RkMi7RGQyG0RkMibVGQyG1HKjUGQ2o5UZDIbRGQyW9EP8Al4vtGesFOD9pE6b9tcyvrK/5WT7f/kWih1/mTz+I/E0mSZBdrA8iGRPAsjS9PAhMSMDyeJBdYgOCAFATA6nUx1hN0s9Dl5v0770OT+hCZ6Bra+0zfso/7rkV37XgWXD9vwMTaKnJRkNojIZDaIyGQ2iMhkNojIZDaIyGQ2iMhkNojIZDaIyGQ2iMhkNojIZDaIyGQ2iMhkNojIZDaIyGQ2iMhkNojIZDaIyGQ2iMhkNojIZNbQGnNg6zxijce+G8j+Jvs4q2lV0vbuLqNbQ9u49BhMb2h7MJa4XBAFiCt6w1lHSWGsok2beQdgTwGDzTWB9qmUfxn0Bc6q/bZy6z/EYzQ0n6RD9oz1glTftoVJ+2uZBrO/5aX7f/AJFqtvzPmWZ/FfiaDX5Bd7AwxJiFujAhLp4GeMALqCHAIAeEwNfQNU6PaW3d7cdAK8t/kMtM6fJ/Qz15OOD0PXOqaKhrSbHYRHtxcVybiSU8fBF11JKol8EYwkVOTPk2NXdCvqnGxwsbbE618z+y0cT6FbSpOo/gX0aLqP4G5HoTRpf3OKhxkva2IfOG8Xw2vzK9UqWdOdpoVGjnTq2mHrHoZ1K8DFiY++F1rHLe0jlzHSqK1N038DPXpOm/gatHoagEUclRUFrnsa/DjY22IA7rXtmrY06elOTLo0qWlOUt5bOqdNKzHTTk8hxNey44GwuFP1eElmLJ+qwkswZy2j9Gyyz9zDJwLg6+5uE2cT/nIssIOUtJjhTlKeg6ibV2ghs2oqCHEXze1t+cNtey1OjTj7zNjoUoe9IytP6Jp4WRzQymSNz8JsWuysScLhlew4qqrTjFKSeUU1qUIJSi8ot6a1XjipzUQyPfYNdnhILDvIsBy36lKpQUYaosnVtlGGqLM/VbQoqnPxuc1rAM22uXOOQzB4A+ZQoU+kbyVW9HpG87ilp2njhmdDE5zgywJda+LeQLAbrgdIKhVSjLCIVoxhLSjP2iryVZDaIyGQ2iMhkNojIZDaIyGQ2iMhkNojIZDaIyGTptVNXjORNKLRDcOMhH5efitNCjr9p7jXb0NftS3fM9Ba0AAAWAyAG4DkC3nSFQB5VrK/8ASpvrn0Bcus/bZyK7/EkVdCVbe6oG3uTLGMvrBRpSWtL4kKUl0kV8SprJVuNZKzcBUO67PK1Wsm7vHMnqbrtczda7JelSLB4KBCF6eAyJjRgDx8Lp4AUIAcExmjovc/q9BXk/8k96nyf0MtzuXidx8IP0pn3eH8y4t31ngvqSvesXJfU5tjyNxss2TLnB618GzwaIHjtJMXTcW/04V17N5peLOzYvNLxZiDT2h45L9zTNex/EZte13H5TeCFR01vF7nlffEo6e3jL3XlffEj1q1ogrImMhbJcSjN7QBctIwggnPMZJV7iNSKUeIri5hVilHO815NX6Gih21UDIcgd9i48GNBA5d6udGnSjme0udClRjqntNXVOtppWPNNFsmh9iCALnCDfInhZW0JwknoWC63nCSehYONh0t3NpCabCXNEkrXgbwwv381jh39HFYlV0Vm+ZhVXo60pdm06p+ktF1hbtHRl24Y7xvzPzQ4248AVr6SjU34NnSUKu/Bha46tR08YngJDcQDmE3AvezgTnzZ33qi4oKC1RM1zbqnHVE2tSK1tRSGB+ezvG4crHDveq1x/KrraeunpfZsNFrNTp6X2bCXRlONH0cjpLFzS95/iN8MY6wGdqlCPQ022OnHoKTb++B5lJOXEucblxJJ5STclctyb2s5Llnaxu0RkMhtEZDIbRGQyG0RkMhtEZDIbRGQyG0RkMnU6o6tGoInmFoRuG4yEfl5+K1W9Bz9qW75my2t9ftS3fM9Ia0AAAWAyAGQAHALpHUOe1u1pjo24W2dM4d6zwR4b+Qcg426SM1xcKksdplublUlhbziNXtdpoZSZyXxyOu/i5pP7bfd5NyxUruUZe1tTMFG8lCXtbU95ka01IkqpnsdiY592kG4IIG5U15J1G09hTcSUqkmnsGatfS6f7aP1glQ6yPMVDrY80O1i+nTfeH+uVvtPzviy5fmJc2dCw5L1BaOBQApCAEwFAYPIQuoMcEAOCANHRW5/V6CvJ/5L71Pk/oZbrcjuPhB+lN+7w/mXEvOsXJfUne9YuS+pzKymQ3tVdZpKJxs3HG+xcy9sxliaeBt22C0ULh0n8DRb3Lovijp6jWjQ8x2k1KS/iXQsLj0kHPrWp3FvPbKO3kbHc209so7eRg62axw1DYoqaIxNicXNNmtztYWY24HKs9xcRmkoLGDNc3EaiUYLGDoGa9Uc8OzrYXE5YmhrXscRxbc5de7lWlXlOccVEaVe0pwxURFozX2khDmMpXRsxXYIxHmLZl93Dvu3pShe047FHC+GBQvqcNihhfDBh6I1mZDWTVTo3Ojl2gw3biAe8OFwcjuta/FZ6dwo1XPGx5M9O5UKsptbHk3hrLoa+07lIcDf9Szfy2BtdaPWLbfp/g0+sW2/Tt5GLrZri6rAijZgiBxd8bvcRuJtkALnLNUV7p1NiWEZ7m7dXYlhFn4MqiXupzWi7DES/kFiMJ6bm3WeRTspS6THZglYSl0jXZg1PhR0thEdI07/lH9AyYOs4j/AChW31XGILmXekKuMQXNnn23K52o5moNuUag1Cbco1BqDbFGoNQbYo1BlibV3KlqDLE2h5UZFlnW6lapuqSKiouIAcmm4MpH5OfitltbOp7Ut3z/ANG61tXU9qXu/P8A0epsaAAAAABYAZAAbgAusdg57W/WhlGzC2zpnDvWcGjw383Nxt0kZri4VJYW8y3NyqSwvePIqqofI90kji57jdzjvJ/zguM5OTy95xJScnl7yJIQqANHVr6XT/bR+sFbQ6yPMtt+tjzQ7WP6bN94f65W+z/O+LL/APsS5s3mbl6ksLNPTucbNCjKSW8lGLe4136Ce1uK4PMFSrhN4L+geM5GRUYtmD5kObyChsPFoqZl7Enq4rtOTwVpI1GaFZ84hzW8pII3coVPTPd2ktBmVFKWOtv6rK+MtSyQaL1JFhDuBIFx1FeR/wAkeZ0+UvoZLvcvE7H4QfpTfu8P5lx7zrFyRK96xcl9TmlkMYIAEACABAAgAQAIAEAbermsslEH7KONxeRdz8V7N3AWIyzJ61fRuHSzhbzRQuXRzhLaUNL6SfUzOnktidbIXsAAAAL8MlXUqOpJyZXVqOpJyZTUCsEACABAAgAQB0Wo+hoaqfDM8AMGLZ7nS81/BHHjmtNrSjUniT8OJqtKMak8SfhxPYGNAAaAAALADIADcAF2zu7jn9b9aGUbMLbOmcO8bwaPDfzc3HtIy3NyqSwt5lublUlhe8eRVVQ+R7pJHFz3G7nHeT/nBcaUnJ5e84kpOTy95EkRBAAgDS1a+l0/20frBW0OtjzLrfrY80O1iH6bN94f65W+z/PeLLl+YlzZ0tPFuyXqGy9I39HMa1thm8jM23day1G2/ga6aSXxJK3STWMABDnc3KlCk5P4DnUUV8TDdWvve61dGjP0jPP9IaEjjwva45uzBFwFsp3DnlNEnBI29F6WY20Ztu6Flq0ZP2i2M1uNSSGGUi4B86oUpwJ4TMfWekbGWhosC0+ay896Ym5Shng/oc30iktPiX/hA+lM+7xfmWS96xckV33Wrkvqc1ZZDILhUdQgwo1AGFGoAwo1ALhRqATCjUAYUagDCjUAYUagCyeRiWTALIALJAFkAFkASU9O+RwjjaXOcbBrRcnqUopyeFvHFOTwt5p6U0NUURhkkIZI/E5oY67mFmHe4ZX77hcK2pSnR0t7y2pSnR0t7G/4wdXF8In6N3zL1I70ZfJnL9YeQfw8vNmNi9Ifh7va/jmbV6Q/D2r2v45/6OCqqh8j3SSOLnuN3OO8n/OC50pOTy95zZScnlvaRWURBZABZABZAGlq2P0un+2j9YK6h1seZbb9bHmixpaDHpCVu69Q/wBcrbbS03jfxZpprVdNfFnbGgMbLucF6JVNT2G509K2lWo0llhaA3gbcekqyNLblkJVcLCMp8hJWlRM7YoaUsjRiUVVilJyseB5uRKcMQNUXtL2ktExStubB3Ajl5+VVUq8oP4E5QTItEaKMffF5Lub5o6lKtXU9iWwIQwQ61Eksv4Lv7Ly/pj3o8n9DB6S/T4/Qua/W7qZfdsIb23275Zb1/iLkiq+61cl9TU1g1Op4qQ1VO+R1gx4xOaQWOIucmjgb9Str2kI0tcGy6vZwjS1wbK2peqcdXG+WZz2gPwswEC9hdxNweUDqKhaWsasXKRC0tY1YuUsmZpDQOzrhRNJwukYGk2vgfY36QCfwqmdDTX6NcV5FM6Gmv0a4ryNLXXVumo42GN0he9xAD3NIwtF3GwaOJaOtXXdvToxWM5Zbd29OjFac5ZZodDaIZDE+pnON8bHubtPmlzQSMLBcDPipQo2ygnN7WuP9E4UbZQTnLa1x/o0DqVQVEZko5nDeA4PxsxDg4HMcOIKu9So1I5pv6lvqVGpHNN/U5nVTQkM9RJS1Je17Q7DgcB3zHWe03Bvy9RWO2oxnUcJ7/63mO2oxnUcJ7/63kWuOgxRzBjC4xuYHNLrE5ZOBIA3Gx/mCV1QVGeFuFdUFRnhbjdbqfTR0XddQ6UPEWNzWuaBidm1li055tG/etHqlONHXPOcZNPqdONHXPOcZOGC5hzTe1Y1XlrCXA4I2mznkXufBaOJ9F1qt7WVbbuXE029rKtt3LidV8RNHg7J1RJtDw2kQd1Mwrd6jRWxyeeaN3qFFey5PPNf0c5rRqfJSDatdtIr2LrWcy+QxDk5x2BZLi0lSWpbUZLizlSWpbUJqZq3HW7XaPezZ4LYMOePHe9wfBCLS3VZyy92PqK1tlWzl4xgy9YNHtp6mSnaS4MLQC61zdjXZ2+sqa8FTqOK7CitBU6jguz+jpdW9SoamlZUvlka52O4bgt3j3NG8X/ZWyhZxqU1Ntmy3s41aam2+3+HgPgz0XG94q3PIfG4hrLts4OisSRv/aO7kSsKSk9be1f0Ho+kpPpG9q7PA6rW3QENVgdLKYzGH4bFoviwk3xD+Edq23NCNXGp4wbbm3jVw5PGMnj7dy4OTgrcLZGRhZPIBZLIBZGQCyeQNHVv6XT/AG0frBW27/FjzLrfrY80S6ckLa6Zw4VD/XK32izetfFmiDxdSfxZvT1rnbyvVwppF86jZWxEq3GCveaNBSNsTI2/WqKlR59ll9Omv1FoMiH7XZuUMyLFGB5DRaSLHXXZnRUlgpjM6Wi01tCAVgnb6UXKpk6SjqmlYZwaLlJGRrZbE23gu/svPel/eh4/Q53pL9Pj9C3r/wDSW/d4vzLLfdYuSKr7rVyX1Ov1OkFVo407jm1r4D0W7zsa5vYt1q1Vt9L5G61aq2+h/FffgV6uqOjdH0zNzy+MvA3/ADtrMPMW9ajOfq1CK7cr+2QlJ21CC7dmfmzYqtECSugrBmGxSAnnyEfmkk7FolRUq0anBP8A182aJUdVaNTgn/r5s4b4Q6szVghbnsw2MDhjf3x9LR/KuZfT11tK7Nnizm303OtpXZs8X9o6Co1f0do+ATVEZmdcNJOeJx4NYSGgZHfybytTt6FvDVNZNUrehbw1TWfvyNbU3SNPPG91NAIGtfhLQGjEcLTiOHjYgdS0WtSE4twjhZL7SpCcXojhZPN6qtMGkJJ2746mV1uUbRwcOtpI61x3UdOu5Lsk/mcmU9FdyXZJ/M9J1j0KyuZA4EENkY+/hROtjA6RY9S7Feiqyi/jnwOvXoqsov458DA+FHSVmx0jTv8AlH/VFwwdZuf5QsvpGrhKmuZl9I1diprm/p9/A89XJOUev6vfJaNY6MZiAydLy0vP+orv0PZt01wyd639m3TXDPjvPIXvLiXOJLiblxNySc7k8q4Gc7WcHftZ7BopxqNHN2+eOBwcTvIsRiJ5SBe69BSfSW61dqO/S/Et1q7Uc58E3/yOiH/kWL0Zvn4fUx+jP1eH1Oc13H6fUfWZ/SYs1510vvsMl318/D5I9B1CH/p0X/3f1pF1LPqF4/NnUsfy68fmzz/4Px+nU/RJ/ReuVZdfHx+TOXY9bD77Gb/wsDv6b6s3pjWv0nvj4/Q1ek/eh4/Q4Rcs5oXTAS6MAF0YAW6QAgDR1c+l0/20frBXW/Wx5l1v1seaE1m+mTfeHf1F0bL8/wCLLv8AsS5s2WOyXri7JapWMzJIvwCrm32FkEh4rQLgAC/m6EujyPXgjdVgqWhhrR5GF2iktU05buUJQyTTOm0XpJrQLlc+tQbewtjPBY01UB9iODSvI+nI6Zw5P6GT0hLOnxNbX76S37vF+ZYL/rFyRC+61cl9Rup+sgojJiY57XhuTSAQ5t88+Y+YKNpdKjnKymK1uehzlZTG636witfGWsLGsaQA4gnE4i5y5g3zournpmsLYhXVx0zWFhI3NDa/Migjhkie5zGhhcC2xDcgc+ay00vSEYwUZJ5RppekFCCi09hxNVUufI6YmznPL7jgS7Fl0Lmym5Scu3OTnSm5Scu3ed3Hr5TSw7Osp3PNhiAax8biONnkW5eblXTXpCnKOKkflg6av6coYqRz5NfyR6P1+hiBY2lwMv3jYsIAFt7twxE33edKHpCEVjRhfAVP0hCKwoYXZg4rSNQJJZJQLB8j3gHeA5xdY9q505apOXFtnOqS1TcuLPV9RHv7hiMuQAdhJ/dhxwk9W7mAXds2+gWr7R27JvoFq+0eYaf0iaiokn4Od3vMwZM8wB6SVxK1XpKjkcatU6So5feDPVZWd3qNrZFFGKWpOEAnZvPzbE3LX8mZNjutyWz6dndxjHo5+DOlZ3cYx0T8GX36n6Me7bNmtGTfA2Vmz6AbXA6D0K52dvJ6k9nPYWuyt29Sls4ZWPvxINbtaoGwmjoyHXbsy5nzGR2sWtI3m2WWQVd1dwUOjp8tm5IhdXcFDo6fL4JGN8H2moqaV7ZnYWStaMR+a1zCbYjwBxHPmCz2NeNOTUtzM9jWjSm9W5/Q6TWLV+gnkNXJVCMOAxlr48LsIABBN87ADqC2V7ejOXSOWPFGyvb0Zy6Ryx5GlobTFDsAyGVjGMuxoe9rXENyxWcb5m5z3q+lWpaMRaSRdRrUdGIvCWzaeZao1rIKqCWQ2a0kOPIHMcy55hiv1LjW01CrGT3HGtZqFSMnu/1g9J1h0bRVgjklqA1sYdZzJIw0h1r3Jv4IXXr0qVZJylsXxR2K9KlWxKUt3xR5Edy4SOD2HU0OiWPilndM+NrJKluGOKlLWsgmkjHz4XOc4tjuSSbknoXFq3UoVI01FNtR2tz3ySfZJJLL2bNx7SFnRUfdWFnsXZ4FWhbTyxPnZJW7Nse1xOo6doey17xl1N8pln3t8lbVlWpzVOUaeW8e/J4fx9vZ4iVvRazp/wDVf0Oo2Uk2IQVVRLhhbO7ZwUj7NeCWNsKe+0IBszfzJVJ3FLHSU4xzLSsymtq3v39y47hq3oPcl+1f0V46ikdTmtbNWmEOc0uFHTmwYCXvI7m+YLEF24EEKxxuFW6Fxhqxu1y7dy9/e+G8XQUNOrTs/wDyv6LtBo+OogdUQz1LQGkt2tNSsxd4HNcGupxiYbjMZHNUVripQqqnUhHPbiU3jbjsnsZJWtGUcqK/av6KOhgO7acgAAyQOsNwxhjyBzXcV2rNvXDL7ceTaPM1IRheaY7sr+cMr60fS5/vDv6i6tj/AOQ8WR/7MubNKOTJexwTyKZUaR5GF6eBZG408DPOQF0xjwgCVjik0PJqaPLiHE34W897LxX+U4VSnjhL6GW7exeJ2Wv30ln2EX5lw7/rFyRO+61cl9TnFiMYIAEACABAAgBCgDo6jXOqdCaYNhYws2feMeHBlrWBLyBlluWyV9UcNGEljH3tNUr2q4aNmN2xP+zm1kSMwJgKAk2IMI5FEQqYwQA2wQkCQKQwQAlgjACnckRe46yi0lTCnqKaSohjkM1c3DJKxjhtKiYsJaTcAhzXDlBBXDrUKzr06sYSccU3lJvdGOfljme8Uo6Wm+PzMnVh0VHA+OOo0a2XYtYyRtS4h8jQQHSh24Zk2b0ZLZfKd1VjKUKrjqba0bk+xY8tpCniC3rzH6rNg0ftWRV9HKyRgk7+aNhFXhs897uidYG29vAKN86l5plOjNNPGyLfsdm/9S/kcMQylJf7DQwhj0ZLo6SuosTo6iNj2VDS35fGQX3sRZ0h3XyARc9JO+hcwpVMJxbTi/043eCCOFTcW0bNJpiiho2QOrKYujp2xkieOxLIg02zvmQsNS1uat06ipTw5Z919ryTU4qGMoxtDtIracHIh1MCOIIZGCDz3C9DZNOpFrvP/wCmeVr/AJ5818kVdavpc/3h39Rdax/8h4yKf+zLmy60ZL2aZMLJ5ARABhTyM89AXTGOAQMe1RYG/FMxzAG/six/sV4X/JoyjUg32p/QovNqWPidZr1E4zRyBpLHU8WFwBLT87cesdoXJv03NSS2YRK9i3UUktmEc3sneCewrDh8DHpfANk7wT2FGHwDS+AbJ3gnsKMPgGl8A2TvBPYUYfANL4BsneCewow+AaXwDZO8E9hRh8A0vgGyd4J7CjD4BpfANk7wT2FGHwDS+AbJ3gnsKMPgww+AbJ3gnsKPa4Bh8A2TvBPYUYfANL4BsneCewow+AaXwDZO8E9hRh8A0vgGyd4J7CjD4BpfANk7wT2FGJcAw+AbJ3gnsKPa4MMMNk7wT2FHtcGGGGxd4J7Cj2uAYYbJ3gnsKMPgGl8Cy2rqAAA+SwyAu7IcgVToQbzp/g0RubiKwpSx4i921PhyedHq8O7/AAP1u578g7tqfDk86PV4d3+A9bue/IO7anw5POj1eHd/gPW7nvyF7uqfDk/1I9Xh3P4D1u578izq1TyOq4LNcTtWuJsTkHYnOJ7c1stYPpY4XaRt4ydaLw95U1neDVTEZjuh39QroWG30hs4yLE83En8WXQ9e0SLCWnAc6ziQ3iQL2Sk2ls3jisvaatDR0xkZZxe3O4dxIGW7gs1SpUUXlYNEKdNyWHk6P8A6dTHPYs7Fj6apxZs6OHBHgIC9WcscEAOCQyelqDG7Fa43Ec3KOdcj0v6NV7R0rZJbU/p4kJwU1g6vReus8TBHFU2aNzHNabcwxi46Ny8Y7f0jb+xpeF8E15kITuaa0xzjzL417rTuqB5OP3VDXf91+RZ0938fIUa8127bjycfuo6S/7r8g6a84PyHHXWvG+b/bj91Lpb7g/JD6W84PyAa71/74eTj91PpL/g/JB015wfkKNddIfvv9uP3Uukv+D8kHS3nB+Qvxz0h+9/2o/dR0t9wfkg6W84PyE+OmkP33+3H7qOkv8Ag/JB015wfkB100h++/24/dR0l/wfkg6a84PyIzr3WjI1Av8AZx+6pavSHdfkR6e7+0hfjzXfvx5OP3Ua/SHdfkPp7v7SHHXev37YeTj91LXf91+QdNd/HyIf+4FX4y38EfuqX/I9x/tF6zdfaQf9wKvxlv4I/dR/yPcf7Res3X2kL8f6vxlv4I/dR/yPdf7Q9ZuvtIPj/WeMt/BH7qP+R7r/AGh6zdfaQfH+s8Zb+CP3Uf8AI91/tD1m6+0g+P1Z4y38Efuoz6R7r/aHrN19pC/H6s8Yb+CP3UZ9I91/tD1m6+0g+PtZ4w38Efuoz6R7r/aHrN19pC/Hyt8Yb5OP3UZ9Id1/tH6xdfaQnx8rfGG/gj91GfSHdf7ResXX2kPGvFcRcTi32cfuqDqXy2NPyRNVrx7k/Iade60b6geTj91NTv3ui/ITr3a358hPj7W+MN/BH7qln0j3X+0XrF19pEc+vFY5paamwO/C1gPUQ246kmvSMtml+WCLr3Uljb5IxqaMyODrEMbmL7yeXoXa9E+i5UH0lT3n/H+wp0+jWXvNjJd8kTsmIYWcCbqDjmWSalhYHw1IbmBYgWuPSlKGdg4zxtLLdNyDJV+rRLVcM8vXbKBQEAOCAHJASwAXvZVzimhpmjDW2N8lmlbprGCam0bWh69jpo2kDN7Bu4khY69tpg2viW06j1I62up2eCOxcU3nIHSzI3PaW3s9w6g7JduFprhF/BfI58qrUmviSR6xN/dgW5OP+ZJuwXEPWGLUax3+awDsTjYJbxO4k9xSbpiTFiytyWFlc7OnjGCvpp5zkuyacDm2LGgjO+7cqVZJMk68mjOqaovNyALbre1aYUIxRVKbZHG6ybpxfYR1MuNrjgLLZFVerx1ZJdLLGCls28iu0oryxdk3kCNKDLHiNvIEtKDLHCNvIEaUGWOETeQJaULJK2FvIFFpBlkrIY+LVFrgNMvUEkUb8WAEHLMA2CpqUnKOC2nU0yyO0gYXuLmtsLWtlZKnCUVhjqTUnlFIxN5ArtKKss3qGBmxb3o/a4fxFca761/fYdS26tGXpCFtxkOK0WCzq8PqU3j93xKmxbyBdHCMOWKIG8gRgMslAQAtkhjkDEQAqBnBALqAKkAqAFCBDggBQkM0dAn9Jg+1j9YKi5X4M+T+ROn765npleV5Q6p5nX/rZPrv9Yr1Vv1MOS+RyanvvmRtVpAeEgFCBDwkA4BIRI1qi2IkASAcGpZAds0siEwp5AUBAEjQosQ9AChICy2kksHWyPOOCrdSOcE9DxkaGp5Ii2QM36H9Q3+b1iuLd9a/vsOrbdUvvtMzSG8da0WH6vD6lF7+nxKa6JhFCALmj6IyG1wBxJ/sqatTQi2nT1stVlFEzIOue1VwqylvRbOlGPaU3RgZXv0bu1Wp5KtOC1o7R+0dY3AG8jNV1auhFlOnqZtN0JD4BPPiKy+sz4mtUIcDxlelOeKgBQgBUAKECHAJAaGgfpMH2sfrBUXPUz5P5FlP31zPSq8ryh1Tzav/AFsn13esV6q36mHJfI5NT33zIgrSseEgHgJAPASESNCixEgSAeAoiL9Ho+STc05cbcOtU1K0YdpZCnKW4bWUEkfzgbHcU6dWM9wp05R3kDIydwU3JIgJhTyIkFkgHXSAUFAD8ZUcDyF0ATRQ3BNwLcvFRc8Mko5Ru0bSIWg8/rFce6ear++w6lusU0Zlay5V9i8avApvFnBUMa6OTDge1qjkaL9Jo2V2Yy6bhUzrRRdClJ7i9FoLjJIB5/SqXc9kUXK24smGjKVu+W/WFF1qr3Il0NNb2W4qyCMWZ5rn0KpwqS2stUoRWwk/6i3wj2f/AIo9GyetHiNl6o5QtkALZAxQEgHAIAcAgDQ0GP0iH7WP1gqLnqZ8n8idP31zPRa8ryh1Tzmu/WyfXd6xXqrfqYcl8jk1PffMjaFaVjwFEQ8JAPASESBRAe1IDb0Jo5spuXWtyHNY7is4dhdRpKfaddDThrQ29+c71zJSy8nQUcLBTrYmYbOPnvftVkJSzlFc0sbTl5Zw1xwbjwsulGGpe0c9yw9hVcVaiABMQ4JAKgB7QotjJGtUWxjgkBvUf6lvX6xXIuutf32HVturRXbSteSXvwhvab8nYpW03HOFkjcQUsZeCvKIhky5PKVvjre8xtQWxBTTtZe7QSeUXROLl2hCSj2CyVrybhxA5AhU1jahuo87CF1S47yT0qSgiOtke0UsCySCpfuHmUNESSmxNu/lKNMSWqRwAXYKhbIAcAgBQEgHAIAeAgC/oQfpEP2rPWCouepnyfyJ0/fXM9ArivKnVPPa0fKP+u70lept+qjyXyOTU998yMBWlZNCbEFQltQHR6Jr4GgB0bb332C51elUbynsNFOcFsaJ9YTC+MFmEG4OVsxuULTXGeHnA6+hrKObXSMhIxRYF6jrSzcB02zVNSkpbycJuO43YNLstmf7f3WGVvLJqVeJk11RdxwuJHWtdKGFtRmqSy9jKbnE71ckVAEAOASyGBcKMgK0JNgSgqIxwSAmjktmAOvNQayTTwbcEhdE1x439JXJuFio0dSg800zLrDmtFl+rwM932FjR1LG7vpH2HJxK0VaklsiimlTi9smMrWMBsw36EU3LtCpGK3EDIbqxzwQUciOiHLdGpjcUWYqO7cQbf8AznVUquHjJZGnlZJYKPwi0Dt8wUZVOBONPiRu0e7gRbsT6ZB0TPNwF3TKOAQA4BADg1IBwCAHAJZAvaG+kQ/as9YKi46qfJ/InT99czvK8ry51TgawfKP+u70leoodVHkvkcmr775jAFYVj2pASNURD7pAACBC3QBKxyi0A9pSAckAtkZAAgB7VFgPSAUBLIDwEgwTxQ3yUJSwWKOSw6gfa9sukKtVlnBN0njJo0otC0dPrFc65eajN9v1aM2s3q+y/V4FF32EF1uMYmJGAHNkKTRJMXa/wAI86Wn4j1fAe6qda3tUVTRLpHgGOe7IcOpDUVvGnJ7ESNo3HPF6VHpIrsJqEn2n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object 3"/>
          <p:cNvSpPr/>
          <p:nvPr/>
        </p:nvSpPr>
        <p:spPr>
          <a:xfrm>
            <a:off x="426003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6" name="object 4"/>
          <p:cNvSpPr/>
          <p:nvPr/>
        </p:nvSpPr>
        <p:spPr>
          <a:xfrm>
            <a:off x="426003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7" name="object 5"/>
          <p:cNvSpPr/>
          <p:nvPr/>
        </p:nvSpPr>
        <p:spPr>
          <a:xfrm>
            <a:off x="4592221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8" name="object 6"/>
          <p:cNvSpPr/>
          <p:nvPr/>
        </p:nvSpPr>
        <p:spPr>
          <a:xfrm>
            <a:off x="917322" y="2253099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89" name="object 7"/>
          <p:cNvSpPr/>
          <p:nvPr/>
        </p:nvSpPr>
        <p:spPr>
          <a:xfrm>
            <a:off x="917322" y="2253101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0" name="object 8"/>
          <p:cNvSpPr/>
          <p:nvPr/>
        </p:nvSpPr>
        <p:spPr>
          <a:xfrm>
            <a:off x="1249508" y="2565404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1" name="object 9"/>
          <p:cNvSpPr/>
          <p:nvPr/>
        </p:nvSpPr>
        <p:spPr>
          <a:xfrm>
            <a:off x="1104176" y="2975302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2" name="object 10"/>
          <p:cNvSpPr/>
          <p:nvPr/>
        </p:nvSpPr>
        <p:spPr>
          <a:xfrm>
            <a:off x="1104176" y="2975302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3" name="object 11"/>
          <p:cNvSpPr/>
          <p:nvPr/>
        </p:nvSpPr>
        <p:spPr>
          <a:xfrm>
            <a:off x="1207986" y="3072896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4" name="object 12"/>
          <p:cNvSpPr/>
          <p:nvPr/>
        </p:nvSpPr>
        <p:spPr>
          <a:xfrm>
            <a:off x="1664741" y="2975306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5" name="object 13"/>
          <p:cNvSpPr/>
          <p:nvPr/>
        </p:nvSpPr>
        <p:spPr>
          <a:xfrm>
            <a:off x="1768548" y="3072899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6" name="object 14"/>
          <p:cNvSpPr/>
          <p:nvPr/>
        </p:nvSpPr>
        <p:spPr>
          <a:xfrm>
            <a:off x="1768548" y="3111937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7" name="object 15"/>
          <p:cNvSpPr/>
          <p:nvPr/>
        </p:nvSpPr>
        <p:spPr>
          <a:xfrm>
            <a:off x="439805" y="2858190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8" name="object 16"/>
          <p:cNvSpPr/>
          <p:nvPr/>
        </p:nvSpPr>
        <p:spPr>
          <a:xfrm>
            <a:off x="439805" y="2858190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99" name="object 17"/>
          <p:cNvSpPr/>
          <p:nvPr/>
        </p:nvSpPr>
        <p:spPr>
          <a:xfrm>
            <a:off x="543611" y="2955784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0" name="object 18"/>
          <p:cNvSpPr/>
          <p:nvPr/>
        </p:nvSpPr>
        <p:spPr>
          <a:xfrm>
            <a:off x="211428" y="1940797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1" name="object 19"/>
          <p:cNvSpPr/>
          <p:nvPr/>
        </p:nvSpPr>
        <p:spPr>
          <a:xfrm>
            <a:off x="211428" y="1940797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2" name="object 20"/>
          <p:cNvSpPr/>
          <p:nvPr/>
        </p:nvSpPr>
        <p:spPr>
          <a:xfrm>
            <a:off x="709705" y="2409253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3" name="object 21"/>
          <p:cNvSpPr/>
          <p:nvPr/>
        </p:nvSpPr>
        <p:spPr>
          <a:xfrm>
            <a:off x="522851" y="2858190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4" name="object 22"/>
          <p:cNvSpPr/>
          <p:nvPr/>
        </p:nvSpPr>
        <p:spPr>
          <a:xfrm>
            <a:off x="626659" y="2955786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5" name="object 23"/>
          <p:cNvSpPr/>
          <p:nvPr/>
        </p:nvSpPr>
        <p:spPr>
          <a:xfrm>
            <a:off x="626659" y="3072899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6" name="object 24"/>
          <p:cNvSpPr/>
          <p:nvPr/>
        </p:nvSpPr>
        <p:spPr>
          <a:xfrm>
            <a:off x="1934643" y="2409253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7" name="object 25"/>
          <p:cNvSpPr/>
          <p:nvPr/>
        </p:nvSpPr>
        <p:spPr>
          <a:xfrm>
            <a:off x="1934640" y="2409253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8" name="object 26"/>
          <p:cNvSpPr/>
          <p:nvPr/>
        </p:nvSpPr>
        <p:spPr>
          <a:xfrm>
            <a:off x="2266735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09" name="object 27"/>
          <p:cNvSpPr/>
          <p:nvPr/>
        </p:nvSpPr>
        <p:spPr>
          <a:xfrm>
            <a:off x="212149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0" name="object 28"/>
          <p:cNvSpPr/>
          <p:nvPr/>
        </p:nvSpPr>
        <p:spPr>
          <a:xfrm>
            <a:off x="2121497" y="2897229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1" name="object 29"/>
          <p:cNvSpPr/>
          <p:nvPr/>
        </p:nvSpPr>
        <p:spPr>
          <a:xfrm>
            <a:off x="2225214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2" name="object 30"/>
          <p:cNvSpPr/>
          <p:nvPr/>
        </p:nvSpPr>
        <p:spPr>
          <a:xfrm>
            <a:off x="2785866" y="2897229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3" name="object 31"/>
          <p:cNvSpPr/>
          <p:nvPr/>
        </p:nvSpPr>
        <p:spPr>
          <a:xfrm>
            <a:off x="2889770" y="299482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4" name="object 32"/>
          <p:cNvSpPr/>
          <p:nvPr/>
        </p:nvSpPr>
        <p:spPr>
          <a:xfrm>
            <a:off x="2889770" y="3111940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5" name="object 33"/>
          <p:cNvSpPr/>
          <p:nvPr/>
        </p:nvSpPr>
        <p:spPr>
          <a:xfrm>
            <a:off x="3097385" y="2409253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6" name="object 34"/>
          <p:cNvSpPr/>
          <p:nvPr/>
        </p:nvSpPr>
        <p:spPr>
          <a:xfrm>
            <a:off x="3097385" y="2409253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7" name="object 35"/>
          <p:cNvSpPr/>
          <p:nvPr/>
        </p:nvSpPr>
        <p:spPr>
          <a:xfrm>
            <a:off x="3429572" y="2721557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8" name="object 36"/>
          <p:cNvSpPr/>
          <p:nvPr/>
        </p:nvSpPr>
        <p:spPr>
          <a:xfrm>
            <a:off x="3284145" y="2897226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19" name="object 37"/>
          <p:cNvSpPr/>
          <p:nvPr/>
        </p:nvSpPr>
        <p:spPr>
          <a:xfrm>
            <a:off x="3284145" y="2897229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0" name="object 38"/>
          <p:cNvSpPr/>
          <p:nvPr/>
        </p:nvSpPr>
        <p:spPr>
          <a:xfrm>
            <a:off x="3388048" y="2994821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1" name="object 39"/>
          <p:cNvSpPr/>
          <p:nvPr/>
        </p:nvSpPr>
        <p:spPr>
          <a:xfrm>
            <a:off x="3948517" y="2897229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2" name="object 40"/>
          <p:cNvSpPr/>
          <p:nvPr/>
        </p:nvSpPr>
        <p:spPr>
          <a:xfrm>
            <a:off x="4052417" y="299482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3" name="object 41"/>
          <p:cNvSpPr/>
          <p:nvPr/>
        </p:nvSpPr>
        <p:spPr>
          <a:xfrm>
            <a:off x="4052417" y="3111940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24" name="object 53"/>
          <p:cNvSpPr txBox="1"/>
          <p:nvPr/>
        </p:nvSpPr>
        <p:spPr>
          <a:xfrm>
            <a:off x="1343228" y="3531804"/>
            <a:ext cx="4089631" cy="5255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525"/>
            <a:r>
              <a:rPr lang="en-US" sz="1350" b="1" spc="-23" dirty="0" smtClean="0">
                <a:solidFill>
                  <a:prstClr val="black"/>
                </a:solidFill>
                <a:cs typeface="Calibri"/>
              </a:rPr>
              <a:t>Fully C</a:t>
            </a:r>
            <a:r>
              <a:rPr sz="1350" b="1" dirty="0" smtClean="0">
                <a:solidFill>
                  <a:prstClr val="black"/>
                </a:solidFill>
                <a:cs typeface="Calibri"/>
              </a:rPr>
              <a:t>o</a:t>
            </a:r>
            <a:r>
              <a:rPr sz="1350" b="1" spc="-19" dirty="0" smtClean="0">
                <a:solidFill>
                  <a:prstClr val="black"/>
                </a:solidFill>
                <a:cs typeface="Calibri"/>
              </a:rPr>
              <a:t>n</a:t>
            </a:r>
            <a:r>
              <a:rPr sz="1350" b="1" spc="-8" dirty="0" smtClean="0">
                <a:solidFill>
                  <a:prstClr val="black"/>
                </a:solidFill>
                <a:cs typeface="Calibri"/>
              </a:rPr>
              <a:t>v</a:t>
            </a:r>
            <a:r>
              <a:rPr lang="en-US" sz="1350" b="1" spc="-8" dirty="0" smtClean="0">
                <a:solidFill>
                  <a:prstClr val="black"/>
                </a:solidFill>
                <a:cs typeface="Calibri"/>
              </a:rPr>
              <a:t>olutional layers</a:t>
            </a:r>
            <a:endParaRPr sz="1350" b="1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-150346" y="1148494"/>
            <a:ext cx="3173411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prstClr val="black"/>
                </a:solidFill>
              </a:rPr>
              <a:t>&lt; </a:t>
            </a:r>
            <a:r>
              <a:rPr lang="en-US" altLang="ko-KR" sz="1400" b="1" dirty="0" err="1" smtClean="0">
                <a:solidFill>
                  <a:prstClr val="black"/>
                </a:solidFill>
              </a:rPr>
              <a:t>AlexNet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 trained on ImageNet &gt;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435549" y="1234833"/>
            <a:ext cx="1922337" cy="37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prstClr val="black"/>
                </a:solidFill>
              </a:rPr>
              <a:t>&lt; Output (classes)&gt;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7510744" y="2962449"/>
            <a:ext cx="402941" cy="27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7467877" y="2239366"/>
            <a:ext cx="445808" cy="47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7502918" y="1841600"/>
            <a:ext cx="410767" cy="71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974324" y="1683983"/>
            <a:ext cx="94161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cat (0.53)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951868" y="2033699"/>
            <a:ext cx="997388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dog (0.46)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987859" y="2735895"/>
            <a:ext cx="1235654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person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990624" y="3079894"/>
            <a:ext cx="987650" cy="33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</a:rPr>
              <a:t>cup (0.02)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334851" y="1567377"/>
            <a:ext cx="921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6x6x256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5" name="object 42"/>
          <p:cNvSpPr/>
          <p:nvPr/>
        </p:nvSpPr>
        <p:spPr>
          <a:xfrm>
            <a:off x="6198635" y="2734904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6" name="object 46"/>
          <p:cNvSpPr/>
          <p:nvPr/>
        </p:nvSpPr>
        <p:spPr>
          <a:xfrm>
            <a:off x="5405729" y="2730526"/>
            <a:ext cx="693535" cy="116248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7" name="object 45"/>
          <p:cNvSpPr/>
          <p:nvPr/>
        </p:nvSpPr>
        <p:spPr>
          <a:xfrm>
            <a:off x="7017259" y="2723415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552905" y="1970744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374985" y="197208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4096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032940" y="1963339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1000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333" y="3784114"/>
            <a:ext cx="4524292" cy="2660065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141460" y="1488107"/>
            <a:ext cx="970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smtClean="0">
                <a:solidFill>
                  <a:prstClr val="black"/>
                </a:solidFill>
              </a:rPr>
              <a:t>227x227x3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91708" y="1765625"/>
            <a:ext cx="970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b="1" dirty="0" smtClean="0">
                <a:solidFill>
                  <a:srgbClr val="FF0000"/>
                </a:solidFill>
              </a:rPr>
              <a:t>What if? 451x451x3</a:t>
            </a:r>
            <a:endParaRPr kumimoji="1"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157100" y="4683299"/>
            <a:ext cx="87235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281 tiger cat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282 tabby</a:t>
            </a:r>
          </a:p>
          <a:p>
            <a:r>
              <a:rPr kumimoji="1" lang="en-US" altLang="ko-KR" sz="1050" dirty="0" smtClean="0">
                <a:solidFill>
                  <a:prstClr val="black"/>
                </a:solidFill>
              </a:rPr>
              <a:t>283 </a:t>
            </a:r>
            <a:r>
              <a:rPr kumimoji="1" lang="en-US" altLang="ko-KR" sz="1050" dirty="0" err="1" smtClean="0">
                <a:solidFill>
                  <a:prstClr val="black"/>
                </a:solidFill>
              </a:rPr>
              <a:t>persian</a:t>
            </a:r>
            <a:endParaRPr kumimoji="1" lang="en-US" altLang="ko-KR" sz="1050" dirty="0" smtClean="0">
              <a:solidFill>
                <a:prstClr val="black"/>
              </a:solidFill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49" y="4700894"/>
            <a:ext cx="3200322" cy="1712694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84549" y="4371625"/>
            <a:ext cx="27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>
                <a:solidFill>
                  <a:prstClr val="black"/>
                </a:solidFill>
              </a:rPr>
              <a:t>Blob(Tensor) sizes</a:t>
            </a:r>
            <a:endParaRPr kumimoji="1"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486257" y="5475411"/>
            <a:ext cx="211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</a:rPr>
              <a:t>Thus classification CNN already able to localize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4291087" y="1177702"/>
            <a:ext cx="5042014" cy="1849945"/>
            <a:chOff x="4300612" y="1291267"/>
            <a:chExt cx="5042014" cy="1849945"/>
          </a:xfrm>
        </p:grpSpPr>
        <p:grpSp>
          <p:nvGrpSpPr>
            <p:cNvPr id="149" name="그룹 148"/>
            <p:cNvGrpSpPr/>
            <p:nvPr/>
          </p:nvGrpSpPr>
          <p:grpSpPr>
            <a:xfrm>
              <a:off x="4300612" y="1845047"/>
              <a:ext cx="3411602" cy="1296165"/>
              <a:chOff x="4229504" y="2165603"/>
              <a:chExt cx="3411602" cy="1296165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4229504" y="2165603"/>
                <a:ext cx="874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13x13x256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2" name="정육면체 151"/>
              <p:cNvSpPr/>
              <p:nvPr/>
            </p:nvSpPr>
            <p:spPr>
              <a:xfrm flipH="1">
                <a:off x="5332567" y="3009888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3" name="정육면체 152"/>
              <p:cNvSpPr/>
              <p:nvPr/>
            </p:nvSpPr>
            <p:spPr>
              <a:xfrm flipH="1">
                <a:off x="6133704" y="3019722"/>
                <a:ext cx="761358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4" name="정육면체 153"/>
              <p:cNvSpPr/>
              <p:nvPr/>
            </p:nvSpPr>
            <p:spPr>
              <a:xfrm flipH="1">
                <a:off x="6942796" y="3009888"/>
                <a:ext cx="480609" cy="442046"/>
              </a:xfrm>
              <a:prstGeom prst="cube">
                <a:avLst>
                  <a:gd name="adj" fmla="val 29529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>
                  <a:ln w="3175">
                    <a:solidFill>
                      <a:prstClr val="black"/>
                    </a:solidFill>
                  </a:ln>
                  <a:solidFill>
                    <a:srgbClr val="FF0000"/>
                  </a:solidFill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5333946" y="2583262"/>
                <a:ext cx="7695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6153522" y="2585593"/>
                <a:ext cx="8448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8x8x4096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6864226" y="2591231"/>
                <a:ext cx="7768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000" b="1" dirty="0" smtClean="0">
                    <a:solidFill>
                      <a:srgbClr val="FF0000"/>
                    </a:solidFill>
                  </a:rPr>
                  <a:t>8x8x1000</a:t>
                </a:r>
                <a:endParaRPr kumimoji="1" lang="ko-KR" altLang="en-US" sz="10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8171250" y="1291267"/>
              <a:ext cx="1171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 smtClean="0">
                  <a:solidFill>
                    <a:srgbClr val="FF0000"/>
                  </a:solidFill>
                </a:rPr>
                <a:t>each 8x8 pixel classified as </a:t>
              </a:r>
              <a:endParaRPr kumimoji="1" lang="ko-KR" altLang="en-US" sz="1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123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Related </a:t>
            </a:r>
            <a:r>
              <a:rPr kumimoji="1" lang="en-US" altLang="ko-KR" dirty="0" smtClean="0"/>
              <a:t>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3086503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 smtClean="0"/>
              <a:t>Convolutional layers can localize objects.</a:t>
            </a:r>
          </a:p>
          <a:p>
            <a:r>
              <a:rPr kumimoji="1" lang="en-US" altLang="ko-KR" dirty="0" smtClean="0"/>
              <a:t>The ability is lost when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fully-connected(fc) layers </a:t>
            </a:r>
            <a:r>
              <a:rPr kumimoji="1" lang="en-US" altLang="ko-KR" dirty="0" smtClean="0"/>
              <a:t>used for classification.</a:t>
            </a:r>
          </a:p>
          <a:p>
            <a:r>
              <a:rPr kumimoji="1" lang="en-US" altLang="ko-KR" dirty="0" smtClean="0"/>
              <a:t>Network in Network and GoogLeNet use fully convolutional network</a:t>
            </a:r>
          </a:p>
          <a:p>
            <a:pPr lvl="1"/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avoid use of fc layers (except last layer) </a:t>
            </a:r>
          </a:p>
          <a:p>
            <a:r>
              <a:rPr kumimoji="1" lang="en-US" altLang="ko-KR" dirty="0" smtClean="0"/>
              <a:t>Global pooling layer used as structural regularizer, preventing overfitting.</a:t>
            </a:r>
          </a:p>
          <a:p>
            <a:r>
              <a:rPr kumimoji="1" lang="en-US" altLang="ko-KR" dirty="0" smtClean="0"/>
              <a:t>[</a:t>
            </a:r>
            <a:r>
              <a:rPr kumimoji="1" lang="en-US" altLang="ko-KR" dirty="0" err="1" smtClean="0"/>
              <a:t>Oquab</a:t>
            </a:r>
            <a:r>
              <a:rPr kumimoji="1" lang="en-US" altLang="ko-KR" dirty="0" smtClean="0"/>
              <a:t> et al 2015] use </a:t>
            </a:r>
            <a:r>
              <a:rPr kumimoji="1" lang="en-US" altLang="ko-KR" b="1" dirty="0" smtClean="0">
                <a:solidFill>
                  <a:srgbClr val="2DC6E6"/>
                </a:solidFill>
              </a:rPr>
              <a:t>global max pooling </a:t>
            </a:r>
            <a:r>
              <a:rPr kumimoji="1" lang="en-US" altLang="ko-KR" dirty="0" smtClean="0"/>
              <a:t>to localize</a:t>
            </a:r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imited to point lying in the boundary of object rather tan full extent of object.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309" y="4284182"/>
            <a:ext cx="2185247" cy="15075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9647"/>
          <a:stretch/>
        </p:blipFill>
        <p:spPr>
          <a:xfrm>
            <a:off x="1375875" y="4277295"/>
            <a:ext cx="1951284" cy="18778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6120681"/>
            <a:ext cx="2341714" cy="41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prstClr val="black"/>
                </a:solidFill>
              </a:rPr>
              <a:t>Is object localization for free? – Weakly-supervised learning with convolutional neural networks </a:t>
            </a:r>
            <a:endParaRPr lang="en-US" altLang="ko-KR" sz="800" dirty="0" smtClean="0">
              <a:solidFill>
                <a:prstClr val="black"/>
              </a:solidFill>
              <a:hlinkClick r:id=""/>
            </a:endParaRPr>
          </a:p>
          <a:p>
            <a:pPr algn="r"/>
            <a:r>
              <a:rPr lang="en-US" altLang="ko-KR" sz="800" dirty="0" smtClean="0">
                <a:solidFill>
                  <a:prstClr val="black"/>
                </a:solidFill>
                <a:hlinkClick r:id=""/>
              </a:rPr>
              <a:t>arxiv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dirty="0" err="1" smtClean="0">
                <a:solidFill>
                  <a:prstClr val="black"/>
                </a:solidFill>
              </a:rPr>
              <a:t>Oquab</a:t>
            </a:r>
            <a:r>
              <a:rPr lang="en-US" altLang="ko-KR" sz="800" dirty="0" smtClean="0">
                <a:solidFill>
                  <a:prstClr val="black"/>
                </a:solidFill>
              </a:rPr>
              <a:t> </a:t>
            </a:r>
            <a:r>
              <a:rPr lang="en-US" altLang="ko-KR" sz="800" i="1" dirty="0" smtClean="0">
                <a:solidFill>
                  <a:prstClr val="black"/>
                </a:solidFill>
              </a:rPr>
              <a:t>et al</a:t>
            </a:r>
            <a:r>
              <a:rPr lang="en-US" altLang="ko-KR" sz="800" dirty="0" smtClean="0">
                <a:solidFill>
                  <a:prstClr val="black"/>
                </a:solidFill>
              </a:rPr>
              <a:t>. CVPR2015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5248" y="5853070"/>
            <a:ext cx="3145184" cy="302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prstClr val="black"/>
                </a:solidFill>
              </a:rPr>
              <a:t>Today’s seminar: Learning </a:t>
            </a:r>
            <a:r>
              <a:rPr lang="en-US" altLang="ko-KR" sz="1200" b="1" dirty="0">
                <a:solidFill>
                  <a:prstClr val="black"/>
                </a:solidFill>
              </a:rPr>
              <a:t>Deep Features for Discriminative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Localization</a:t>
            </a:r>
          </a:p>
          <a:p>
            <a:pPr algn="r"/>
            <a:r>
              <a:rPr kumimoji="1" lang="en-US" altLang="ko-KR" sz="1200" dirty="0" smtClean="0">
                <a:solidFill>
                  <a:prstClr val="black"/>
                </a:solidFill>
                <a:hlinkClick r:id="rId5"/>
              </a:rPr>
              <a:t>1512.04150v1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 Zhou </a:t>
            </a:r>
            <a:r>
              <a:rPr kumimoji="1" lang="en-US" altLang="ko-KR" sz="1200" i="1" dirty="0" smtClean="0">
                <a:solidFill>
                  <a:prstClr val="black"/>
                </a:solidFill>
              </a:rPr>
              <a:t>et al</a:t>
            </a:r>
            <a:r>
              <a:rPr kumimoji="1" lang="en-US" altLang="ko-KR" sz="1200" dirty="0" smtClean="0">
                <a:solidFill>
                  <a:prstClr val="black"/>
                </a:solidFill>
              </a:rPr>
              <a:t>. 2015 CVPR2016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1" name="오른쪽 화살표[R] 9"/>
          <p:cNvSpPr/>
          <p:nvPr/>
        </p:nvSpPr>
        <p:spPr>
          <a:xfrm>
            <a:off x="4324292" y="4987708"/>
            <a:ext cx="679756" cy="67354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90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77851" y="1412776"/>
            <a:ext cx="3089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dirty="0"/>
              <a:t>AlexNet+GAP+places205</a:t>
            </a:r>
            <a:endParaRPr kumimoji="1" lang="ko-KR" altLang="en-US" sz="2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77851" y="1916832"/>
            <a:ext cx="7151810" cy="1324688"/>
            <a:chOff x="421681" y="2237536"/>
            <a:chExt cx="7151810" cy="13246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9637"/>
            <a:stretch/>
          </p:blipFill>
          <p:spPr>
            <a:xfrm>
              <a:off x="421681" y="2237536"/>
              <a:ext cx="6428630" cy="132468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232257" y="2563668"/>
              <a:ext cx="1341234" cy="406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prstClr val="black"/>
                  </a:solidFill>
                </a:rPr>
                <a:t>Living room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87688" y="3345488"/>
            <a:ext cx="56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smtClean="0">
                <a:solidFill>
                  <a:srgbClr val="FF0000"/>
                </a:solidFill>
              </a:rPr>
              <a:t>11x11 Avg Pooling: Global Average Pooling (GAP)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4472688" y="2746323"/>
            <a:ext cx="316122" cy="610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49771" y="4391526"/>
            <a:ext cx="1042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smtClean="0">
                <a:solidFill>
                  <a:prstClr val="black"/>
                </a:solidFill>
              </a:rPr>
              <a:t>11x11x512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12" name="object 42"/>
          <p:cNvSpPr/>
          <p:nvPr/>
        </p:nvSpPr>
        <p:spPr>
          <a:xfrm>
            <a:off x="5771141" y="5067487"/>
            <a:ext cx="685650" cy="120569"/>
          </a:xfrm>
          <a:custGeom>
            <a:avLst/>
            <a:gdLst/>
            <a:ahLst/>
            <a:cxnLst/>
            <a:rect l="l" t="t" r="r" b="b"/>
            <a:pathLst>
              <a:path w="57946" h="924113">
                <a:moveTo>
                  <a:pt x="0" y="924113"/>
                </a:moveTo>
                <a:lnTo>
                  <a:pt x="57946" y="924113"/>
                </a:lnTo>
                <a:lnTo>
                  <a:pt x="57946" y="0"/>
                </a:lnTo>
                <a:lnTo>
                  <a:pt x="0" y="0"/>
                </a:lnTo>
                <a:lnTo>
                  <a:pt x="0" y="92411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65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3" name="object 45"/>
          <p:cNvSpPr/>
          <p:nvPr/>
        </p:nvSpPr>
        <p:spPr>
          <a:xfrm>
            <a:off x="6589765" y="5055998"/>
            <a:ext cx="418318" cy="142099"/>
          </a:xfrm>
          <a:custGeom>
            <a:avLst/>
            <a:gdLst/>
            <a:ahLst/>
            <a:cxnLst/>
            <a:rect l="l" t="t" r="r" b="b"/>
            <a:pathLst>
              <a:path w="57946" h="231028">
                <a:moveTo>
                  <a:pt x="0" y="231028"/>
                </a:moveTo>
                <a:lnTo>
                  <a:pt x="57946" y="231028"/>
                </a:lnTo>
                <a:lnTo>
                  <a:pt x="57946" y="0"/>
                </a:lnTo>
                <a:lnTo>
                  <a:pt x="0" y="0"/>
                </a:lnTo>
                <a:lnTo>
                  <a:pt x="0" y="23102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65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9563" y="4807243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512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77518" y="4798501"/>
            <a:ext cx="479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 smtClean="0">
                <a:solidFill>
                  <a:prstClr val="black"/>
                </a:solidFill>
              </a:rPr>
              <a:t>205</a:t>
            </a:r>
            <a:endParaRPr kumimoji="1"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989" y="4112677"/>
            <a:ext cx="1508398" cy="2027887"/>
          </a:xfrm>
          <a:prstGeom prst="rect">
            <a:avLst/>
          </a:prstGeom>
        </p:spPr>
      </p:pic>
      <p:sp>
        <p:nvSpPr>
          <p:cNvPr id="19" name="object 3"/>
          <p:cNvSpPr/>
          <p:nvPr/>
        </p:nvSpPr>
        <p:spPr>
          <a:xfrm>
            <a:off x="435019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0" name="object 4"/>
          <p:cNvSpPr/>
          <p:nvPr/>
        </p:nvSpPr>
        <p:spPr>
          <a:xfrm>
            <a:off x="435019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1" name="object 5"/>
          <p:cNvSpPr/>
          <p:nvPr/>
        </p:nvSpPr>
        <p:spPr>
          <a:xfrm>
            <a:off x="4682381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2" name="object 6"/>
          <p:cNvSpPr/>
          <p:nvPr/>
        </p:nvSpPr>
        <p:spPr>
          <a:xfrm>
            <a:off x="1007482" y="4472733"/>
            <a:ext cx="892749" cy="312303"/>
          </a:xfrm>
          <a:custGeom>
            <a:avLst/>
            <a:gdLst/>
            <a:ahLst/>
            <a:cxnLst/>
            <a:rect l="l" t="t" r="r" b="b"/>
            <a:pathLst>
              <a:path w="497499" h="185544">
                <a:moveTo>
                  <a:pt x="497499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12383" y="0"/>
                </a:lnTo>
                <a:lnTo>
                  <a:pt x="497499" y="185544"/>
                </a:lnTo>
                <a:close/>
              </a:path>
            </a:pathLst>
          </a:custGeom>
          <a:ln w="77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3" name="object 7"/>
          <p:cNvSpPr/>
          <p:nvPr/>
        </p:nvSpPr>
        <p:spPr>
          <a:xfrm>
            <a:off x="1007482" y="4472735"/>
            <a:ext cx="332183" cy="1171138"/>
          </a:xfrm>
          <a:custGeom>
            <a:avLst/>
            <a:gdLst/>
            <a:ahLst/>
            <a:cxnLst/>
            <a:rect l="l" t="t" r="r" b="b"/>
            <a:pathLst>
              <a:path w="185115" h="695791">
                <a:moveTo>
                  <a:pt x="0" y="510247"/>
                </a:moveTo>
                <a:lnTo>
                  <a:pt x="185115" y="695791"/>
                </a:lnTo>
                <a:lnTo>
                  <a:pt x="185115" y="185544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4" name="object 8"/>
          <p:cNvSpPr/>
          <p:nvPr/>
        </p:nvSpPr>
        <p:spPr>
          <a:xfrm>
            <a:off x="1339668" y="4785038"/>
            <a:ext cx="560563" cy="858836"/>
          </a:xfrm>
          <a:custGeom>
            <a:avLst/>
            <a:gdLst/>
            <a:ahLst/>
            <a:cxnLst/>
            <a:rect l="l" t="t" r="r" b="b"/>
            <a:pathLst>
              <a:path w="312383" h="510247">
                <a:moveTo>
                  <a:pt x="0" y="510247"/>
                </a:moveTo>
                <a:lnTo>
                  <a:pt x="312383" y="510247"/>
                </a:lnTo>
                <a:lnTo>
                  <a:pt x="312383" y="0"/>
                </a:lnTo>
                <a:lnTo>
                  <a:pt x="0" y="0"/>
                </a:lnTo>
                <a:lnTo>
                  <a:pt x="0" y="510247"/>
                </a:lnTo>
                <a:close/>
              </a:path>
            </a:pathLst>
          </a:custGeom>
          <a:ln w="771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5" name="object 9"/>
          <p:cNvSpPr/>
          <p:nvPr/>
        </p:nvSpPr>
        <p:spPr>
          <a:xfrm>
            <a:off x="1194336" y="5194936"/>
            <a:ext cx="664369" cy="97595"/>
          </a:xfrm>
          <a:custGeom>
            <a:avLst/>
            <a:gdLst/>
            <a:ahLst/>
            <a:cxnLst/>
            <a:rect l="l" t="t" r="r" b="b"/>
            <a:pathLst>
              <a:path w="370231" h="57982">
                <a:moveTo>
                  <a:pt x="370231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312383" y="0"/>
                </a:lnTo>
                <a:lnTo>
                  <a:pt x="370231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6" name="object 10"/>
          <p:cNvSpPr/>
          <p:nvPr/>
        </p:nvSpPr>
        <p:spPr>
          <a:xfrm>
            <a:off x="1194336" y="5194936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7" name="object 11"/>
          <p:cNvSpPr/>
          <p:nvPr/>
        </p:nvSpPr>
        <p:spPr>
          <a:xfrm>
            <a:off x="1298146" y="5292530"/>
            <a:ext cx="560563" cy="234230"/>
          </a:xfrm>
          <a:custGeom>
            <a:avLst/>
            <a:gdLst/>
            <a:ahLst/>
            <a:cxnLst/>
            <a:rect l="l" t="t" r="r" b="b"/>
            <a:pathLst>
              <a:path w="312383" h="139158">
                <a:moveTo>
                  <a:pt x="0" y="139158"/>
                </a:moveTo>
                <a:lnTo>
                  <a:pt x="312383" y="139158"/>
                </a:lnTo>
                <a:lnTo>
                  <a:pt x="312383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8" name="object 12"/>
          <p:cNvSpPr/>
          <p:nvPr/>
        </p:nvSpPr>
        <p:spPr>
          <a:xfrm>
            <a:off x="1754901" y="5194940"/>
            <a:ext cx="560470" cy="136631"/>
          </a:xfrm>
          <a:custGeom>
            <a:avLst/>
            <a:gdLst/>
            <a:ahLst/>
            <a:cxnLst/>
            <a:rect l="l" t="t" r="r" b="b"/>
            <a:pathLst>
              <a:path w="312331" h="81175">
                <a:moveTo>
                  <a:pt x="0" y="0"/>
                </a:moveTo>
                <a:lnTo>
                  <a:pt x="312331" y="81175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29" name="object 13"/>
          <p:cNvSpPr/>
          <p:nvPr/>
        </p:nvSpPr>
        <p:spPr>
          <a:xfrm>
            <a:off x="1858708" y="5292533"/>
            <a:ext cx="456663" cy="39039"/>
          </a:xfrm>
          <a:custGeom>
            <a:avLst/>
            <a:gdLst/>
            <a:ahLst/>
            <a:cxnLst/>
            <a:rect l="l" t="t" r="r" b="b"/>
            <a:pathLst>
              <a:path w="254482" h="23193">
                <a:moveTo>
                  <a:pt x="0" y="0"/>
                </a:moveTo>
                <a:lnTo>
                  <a:pt x="254482" y="23193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0" name="object 14"/>
          <p:cNvSpPr/>
          <p:nvPr/>
        </p:nvSpPr>
        <p:spPr>
          <a:xfrm>
            <a:off x="1858708" y="5331571"/>
            <a:ext cx="456663" cy="195191"/>
          </a:xfrm>
          <a:custGeom>
            <a:avLst/>
            <a:gdLst/>
            <a:ahLst/>
            <a:cxnLst/>
            <a:rect l="l" t="t" r="r" b="b"/>
            <a:pathLst>
              <a:path w="254482" h="115965">
                <a:moveTo>
                  <a:pt x="0" y="115965"/>
                </a:moveTo>
                <a:lnTo>
                  <a:pt x="254482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1" name="object 15"/>
          <p:cNvSpPr/>
          <p:nvPr/>
        </p:nvSpPr>
        <p:spPr>
          <a:xfrm>
            <a:off x="529965" y="5077824"/>
            <a:ext cx="186853" cy="97595"/>
          </a:xfrm>
          <a:custGeom>
            <a:avLst/>
            <a:gdLst/>
            <a:ahLst/>
            <a:cxnLst/>
            <a:rect l="l" t="t" r="r" b="b"/>
            <a:pathLst>
              <a:path w="104127" h="57982">
                <a:moveTo>
                  <a:pt x="104127" y="57982"/>
                </a:moveTo>
                <a:lnTo>
                  <a:pt x="57848" y="57982"/>
                </a:lnTo>
                <a:lnTo>
                  <a:pt x="0" y="0"/>
                </a:lnTo>
                <a:lnTo>
                  <a:pt x="46278" y="0"/>
                </a:lnTo>
                <a:lnTo>
                  <a:pt x="104127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2" name="object 16"/>
          <p:cNvSpPr/>
          <p:nvPr/>
        </p:nvSpPr>
        <p:spPr>
          <a:xfrm>
            <a:off x="529965" y="5077824"/>
            <a:ext cx="103807" cy="331821"/>
          </a:xfrm>
          <a:custGeom>
            <a:avLst/>
            <a:gdLst/>
            <a:ahLst/>
            <a:cxnLst/>
            <a:rect l="l" t="t" r="r" b="b"/>
            <a:pathLst>
              <a:path w="57848" h="197140">
                <a:moveTo>
                  <a:pt x="0" y="139158"/>
                </a:moveTo>
                <a:lnTo>
                  <a:pt x="57848" y="197140"/>
                </a:lnTo>
                <a:lnTo>
                  <a:pt x="57848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3" name="object 17"/>
          <p:cNvSpPr/>
          <p:nvPr/>
        </p:nvSpPr>
        <p:spPr>
          <a:xfrm>
            <a:off x="633771" y="5175418"/>
            <a:ext cx="83046" cy="234230"/>
          </a:xfrm>
          <a:custGeom>
            <a:avLst/>
            <a:gdLst/>
            <a:ahLst/>
            <a:cxnLst/>
            <a:rect l="l" t="t" r="r" b="b"/>
            <a:pathLst>
              <a:path w="46278" h="139158">
                <a:moveTo>
                  <a:pt x="0" y="139158"/>
                </a:moveTo>
                <a:lnTo>
                  <a:pt x="46278" y="139158"/>
                </a:lnTo>
                <a:lnTo>
                  <a:pt x="46278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4" name="object 18"/>
          <p:cNvSpPr/>
          <p:nvPr/>
        </p:nvSpPr>
        <p:spPr>
          <a:xfrm>
            <a:off x="301588" y="4160431"/>
            <a:ext cx="581324" cy="468456"/>
          </a:xfrm>
          <a:custGeom>
            <a:avLst/>
            <a:gdLst/>
            <a:ahLst/>
            <a:cxnLst/>
            <a:rect l="l" t="t" r="r" b="b"/>
            <a:pathLst>
              <a:path w="323952" h="278316">
                <a:moveTo>
                  <a:pt x="323952" y="278316"/>
                </a:moveTo>
                <a:lnTo>
                  <a:pt x="277673" y="278316"/>
                </a:lnTo>
                <a:lnTo>
                  <a:pt x="0" y="0"/>
                </a:lnTo>
                <a:lnTo>
                  <a:pt x="46278" y="0"/>
                </a:lnTo>
                <a:lnTo>
                  <a:pt x="323952" y="278316"/>
                </a:lnTo>
                <a:close/>
              </a:path>
            </a:pathLst>
          </a:custGeom>
          <a:ln w="772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5" name="object 19"/>
          <p:cNvSpPr/>
          <p:nvPr/>
        </p:nvSpPr>
        <p:spPr>
          <a:xfrm>
            <a:off x="301588" y="4160431"/>
            <a:ext cx="498278" cy="1717674"/>
          </a:xfrm>
          <a:custGeom>
            <a:avLst/>
            <a:gdLst/>
            <a:ahLst/>
            <a:cxnLst/>
            <a:rect l="l" t="t" r="r" b="b"/>
            <a:pathLst>
              <a:path w="277673" h="1020494">
                <a:moveTo>
                  <a:pt x="0" y="742177"/>
                </a:moveTo>
                <a:lnTo>
                  <a:pt x="277673" y="1020494"/>
                </a:lnTo>
                <a:lnTo>
                  <a:pt x="277673" y="278316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6" name="object 20"/>
          <p:cNvSpPr/>
          <p:nvPr/>
        </p:nvSpPr>
        <p:spPr>
          <a:xfrm>
            <a:off x="799865" y="4628887"/>
            <a:ext cx="83046" cy="1249217"/>
          </a:xfrm>
          <a:custGeom>
            <a:avLst/>
            <a:gdLst/>
            <a:ahLst/>
            <a:cxnLst/>
            <a:rect l="l" t="t" r="r" b="b"/>
            <a:pathLst>
              <a:path w="46278" h="742177">
                <a:moveTo>
                  <a:pt x="0" y="742177"/>
                </a:moveTo>
                <a:lnTo>
                  <a:pt x="46278" y="742177"/>
                </a:lnTo>
                <a:lnTo>
                  <a:pt x="46278" y="0"/>
                </a:lnTo>
                <a:lnTo>
                  <a:pt x="0" y="0"/>
                </a:lnTo>
                <a:lnTo>
                  <a:pt x="0" y="742177"/>
                </a:lnTo>
                <a:close/>
              </a:path>
            </a:pathLst>
          </a:custGeom>
          <a:ln w="77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7" name="object 21"/>
          <p:cNvSpPr/>
          <p:nvPr/>
        </p:nvSpPr>
        <p:spPr>
          <a:xfrm>
            <a:off x="613011" y="5077824"/>
            <a:ext cx="965425" cy="214708"/>
          </a:xfrm>
          <a:custGeom>
            <a:avLst/>
            <a:gdLst/>
            <a:ahLst/>
            <a:cxnLst/>
            <a:rect l="l" t="t" r="r" b="b"/>
            <a:pathLst>
              <a:path w="537998" h="127561">
                <a:moveTo>
                  <a:pt x="0" y="0"/>
                </a:moveTo>
                <a:lnTo>
                  <a:pt x="537998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8" name="object 22"/>
          <p:cNvSpPr/>
          <p:nvPr/>
        </p:nvSpPr>
        <p:spPr>
          <a:xfrm>
            <a:off x="716819" y="5175420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0"/>
                </a:moveTo>
                <a:lnTo>
                  <a:pt x="480149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39" name="object 23"/>
          <p:cNvSpPr/>
          <p:nvPr/>
        </p:nvSpPr>
        <p:spPr>
          <a:xfrm>
            <a:off x="716819" y="5292533"/>
            <a:ext cx="861616" cy="117114"/>
          </a:xfrm>
          <a:custGeom>
            <a:avLst/>
            <a:gdLst/>
            <a:ahLst/>
            <a:cxnLst/>
            <a:rect l="l" t="t" r="r" b="b"/>
            <a:pathLst>
              <a:path w="480149" h="69579">
                <a:moveTo>
                  <a:pt x="0" y="69579"/>
                </a:moveTo>
                <a:lnTo>
                  <a:pt x="480149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0" name="object 24"/>
          <p:cNvSpPr/>
          <p:nvPr/>
        </p:nvSpPr>
        <p:spPr>
          <a:xfrm>
            <a:off x="2024803" y="4628887"/>
            <a:ext cx="996649" cy="312303"/>
          </a:xfrm>
          <a:custGeom>
            <a:avLst/>
            <a:gdLst/>
            <a:ahLst/>
            <a:cxnLst/>
            <a:rect l="l" t="t" r="r" b="b"/>
            <a:pathLst>
              <a:path w="555399" h="185544">
                <a:moveTo>
                  <a:pt x="555399" y="185544"/>
                </a:moveTo>
                <a:lnTo>
                  <a:pt x="185064" y="185544"/>
                </a:lnTo>
                <a:lnTo>
                  <a:pt x="0" y="0"/>
                </a:lnTo>
                <a:lnTo>
                  <a:pt x="370283" y="0"/>
                </a:lnTo>
                <a:lnTo>
                  <a:pt x="555399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1" name="object 25"/>
          <p:cNvSpPr/>
          <p:nvPr/>
        </p:nvSpPr>
        <p:spPr>
          <a:xfrm>
            <a:off x="2024800" y="4628887"/>
            <a:ext cx="332093" cy="936912"/>
          </a:xfrm>
          <a:custGeom>
            <a:avLst/>
            <a:gdLst/>
            <a:ahLst/>
            <a:cxnLst/>
            <a:rect l="l" t="t" r="r" b="b"/>
            <a:pathLst>
              <a:path w="185064" h="556633">
                <a:moveTo>
                  <a:pt x="0" y="371088"/>
                </a:moveTo>
                <a:lnTo>
                  <a:pt x="185064" y="556633"/>
                </a:lnTo>
                <a:lnTo>
                  <a:pt x="185064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2" name="object 26"/>
          <p:cNvSpPr/>
          <p:nvPr/>
        </p:nvSpPr>
        <p:spPr>
          <a:xfrm>
            <a:off x="2356895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3" name="object 27"/>
          <p:cNvSpPr/>
          <p:nvPr/>
        </p:nvSpPr>
        <p:spPr>
          <a:xfrm>
            <a:off x="221165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797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4" name="object 28"/>
          <p:cNvSpPr/>
          <p:nvPr/>
        </p:nvSpPr>
        <p:spPr>
          <a:xfrm>
            <a:off x="2211657" y="5116863"/>
            <a:ext cx="103715" cy="331821"/>
          </a:xfrm>
          <a:custGeom>
            <a:avLst/>
            <a:gdLst/>
            <a:ahLst/>
            <a:cxnLst/>
            <a:rect l="l" t="t" r="r" b="b"/>
            <a:pathLst>
              <a:path w="57797" h="197140">
                <a:moveTo>
                  <a:pt x="0" y="139158"/>
                </a:moveTo>
                <a:lnTo>
                  <a:pt x="57797" y="197140"/>
                </a:lnTo>
                <a:lnTo>
                  <a:pt x="57797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5" name="object 29"/>
          <p:cNvSpPr/>
          <p:nvPr/>
        </p:nvSpPr>
        <p:spPr>
          <a:xfrm>
            <a:off x="2315374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6" name="object 30"/>
          <p:cNvSpPr/>
          <p:nvPr/>
        </p:nvSpPr>
        <p:spPr>
          <a:xfrm>
            <a:off x="2876026" y="5116863"/>
            <a:ext cx="602181" cy="214708"/>
          </a:xfrm>
          <a:custGeom>
            <a:avLst/>
            <a:gdLst/>
            <a:ahLst/>
            <a:cxnLst/>
            <a:rect l="l" t="t" r="r" b="b"/>
            <a:pathLst>
              <a:path w="335574" h="127561">
                <a:moveTo>
                  <a:pt x="0" y="0"/>
                </a:moveTo>
                <a:lnTo>
                  <a:pt x="335574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2979930" y="5214458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0"/>
                </a:moveTo>
                <a:lnTo>
                  <a:pt x="277673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8" name="object 32"/>
          <p:cNvSpPr/>
          <p:nvPr/>
        </p:nvSpPr>
        <p:spPr>
          <a:xfrm>
            <a:off x="2979930" y="5331574"/>
            <a:ext cx="498278" cy="117114"/>
          </a:xfrm>
          <a:custGeom>
            <a:avLst/>
            <a:gdLst/>
            <a:ahLst/>
            <a:cxnLst/>
            <a:rect l="l" t="t" r="r" b="b"/>
            <a:pathLst>
              <a:path w="277673" h="69579">
                <a:moveTo>
                  <a:pt x="0" y="69579"/>
                </a:moveTo>
                <a:lnTo>
                  <a:pt x="277673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49" name="object 33"/>
          <p:cNvSpPr/>
          <p:nvPr/>
        </p:nvSpPr>
        <p:spPr>
          <a:xfrm>
            <a:off x="3187545" y="4628887"/>
            <a:ext cx="996556" cy="312303"/>
          </a:xfrm>
          <a:custGeom>
            <a:avLst/>
            <a:gdLst/>
            <a:ahLst/>
            <a:cxnLst/>
            <a:rect l="l" t="t" r="r" b="b"/>
            <a:pathLst>
              <a:path w="555347" h="185544">
                <a:moveTo>
                  <a:pt x="555347" y="185544"/>
                </a:moveTo>
                <a:lnTo>
                  <a:pt x="185115" y="185544"/>
                </a:lnTo>
                <a:lnTo>
                  <a:pt x="0" y="0"/>
                </a:lnTo>
                <a:lnTo>
                  <a:pt x="370231" y="0"/>
                </a:lnTo>
                <a:lnTo>
                  <a:pt x="555347" y="185544"/>
                </a:lnTo>
                <a:close/>
              </a:path>
            </a:pathLst>
          </a:custGeom>
          <a:ln w="772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0" name="object 34"/>
          <p:cNvSpPr/>
          <p:nvPr/>
        </p:nvSpPr>
        <p:spPr>
          <a:xfrm>
            <a:off x="3187545" y="4628887"/>
            <a:ext cx="332183" cy="936912"/>
          </a:xfrm>
          <a:custGeom>
            <a:avLst/>
            <a:gdLst/>
            <a:ahLst/>
            <a:cxnLst/>
            <a:rect l="l" t="t" r="r" b="b"/>
            <a:pathLst>
              <a:path w="185115" h="556633">
                <a:moveTo>
                  <a:pt x="0" y="371088"/>
                </a:moveTo>
                <a:lnTo>
                  <a:pt x="185115" y="556633"/>
                </a:lnTo>
                <a:lnTo>
                  <a:pt x="185115" y="185544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1" name="object 35"/>
          <p:cNvSpPr/>
          <p:nvPr/>
        </p:nvSpPr>
        <p:spPr>
          <a:xfrm>
            <a:off x="3519732" y="4941191"/>
            <a:ext cx="664369" cy="624607"/>
          </a:xfrm>
          <a:custGeom>
            <a:avLst/>
            <a:gdLst/>
            <a:ahLst/>
            <a:cxnLst/>
            <a:rect l="l" t="t" r="r" b="b"/>
            <a:pathLst>
              <a:path w="370231" h="371088">
                <a:moveTo>
                  <a:pt x="0" y="371088"/>
                </a:moveTo>
                <a:lnTo>
                  <a:pt x="370231" y="371088"/>
                </a:lnTo>
                <a:lnTo>
                  <a:pt x="370231" y="0"/>
                </a:lnTo>
                <a:lnTo>
                  <a:pt x="0" y="0"/>
                </a:lnTo>
                <a:lnTo>
                  <a:pt x="0" y="371088"/>
                </a:lnTo>
                <a:close/>
              </a:path>
            </a:pathLst>
          </a:custGeom>
          <a:ln w="7722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2" name="object 36"/>
          <p:cNvSpPr/>
          <p:nvPr/>
        </p:nvSpPr>
        <p:spPr>
          <a:xfrm>
            <a:off x="3374305" y="5116860"/>
            <a:ext cx="768272" cy="97595"/>
          </a:xfrm>
          <a:custGeom>
            <a:avLst/>
            <a:gdLst/>
            <a:ahLst/>
            <a:cxnLst/>
            <a:rect l="l" t="t" r="r" b="b"/>
            <a:pathLst>
              <a:path w="428132" h="57982">
                <a:moveTo>
                  <a:pt x="428132" y="57982"/>
                </a:moveTo>
                <a:lnTo>
                  <a:pt x="57900" y="57982"/>
                </a:lnTo>
                <a:lnTo>
                  <a:pt x="0" y="0"/>
                </a:lnTo>
                <a:lnTo>
                  <a:pt x="370231" y="0"/>
                </a:lnTo>
                <a:lnTo>
                  <a:pt x="428132" y="5798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3" name="object 37"/>
          <p:cNvSpPr/>
          <p:nvPr/>
        </p:nvSpPr>
        <p:spPr>
          <a:xfrm>
            <a:off x="3374305" y="5116863"/>
            <a:ext cx="103899" cy="331821"/>
          </a:xfrm>
          <a:custGeom>
            <a:avLst/>
            <a:gdLst/>
            <a:ahLst/>
            <a:cxnLst/>
            <a:rect l="l" t="t" r="r" b="b"/>
            <a:pathLst>
              <a:path w="57900" h="197140">
                <a:moveTo>
                  <a:pt x="0" y="139158"/>
                </a:moveTo>
                <a:lnTo>
                  <a:pt x="57900" y="197140"/>
                </a:lnTo>
                <a:lnTo>
                  <a:pt x="57900" y="57982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4" name="object 38"/>
          <p:cNvSpPr/>
          <p:nvPr/>
        </p:nvSpPr>
        <p:spPr>
          <a:xfrm>
            <a:off x="3478208" y="5214455"/>
            <a:ext cx="664369" cy="234230"/>
          </a:xfrm>
          <a:custGeom>
            <a:avLst/>
            <a:gdLst/>
            <a:ahLst/>
            <a:cxnLst/>
            <a:rect l="l" t="t" r="r" b="b"/>
            <a:pathLst>
              <a:path w="370231" h="139158">
                <a:moveTo>
                  <a:pt x="0" y="139158"/>
                </a:moveTo>
                <a:lnTo>
                  <a:pt x="370231" y="139158"/>
                </a:lnTo>
                <a:lnTo>
                  <a:pt x="370231" y="0"/>
                </a:lnTo>
                <a:lnTo>
                  <a:pt x="0" y="0"/>
                </a:lnTo>
                <a:lnTo>
                  <a:pt x="0" y="13915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5" name="object 39"/>
          <p:cNvSpPr/>
          <p:nvPr/>
        </p:nvSpPr>
        <p:spPr>
          <a:xfrm>
            <a:off x="4038677" y="5116863"/>
            <a:ext cx="963338" cy="214708"/>
          </a:xfrm>
          <a:custGeom>
            <a:avLst/>
            <a:gdLst/>
            <a:ahLst/>
            <a:cxnLst/>
            <a:rect l="l" t="t" r="r" b="b"/>
            <a:pathLst>
              <a:path w="536836" h="127561">
                <a:moveTo>
                  <a:pt x="0" y="0"/>
                </a:moveTo>
                <a:lnTo>
                  <a:pt x="536836" y="127561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6" name="object 40"/>
          <p:cNvSpPr/>
          <p:nvPr/>
        </p:nvSpPr>
        <p:spPr>
          <a:xfrm>
            <a:off x="4142577" y="5214458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0"/>
                </a:moveTo>
                <a:lnTo>
                  <a:pt x="478936" y="69579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sp>
        <p:nvSpPr>
          <p:cNvPr id="57" name="object 41"/>
          <p:cNvSpPr/>
          <p:nvPr/>
        </p:nvSpPr>
        <p:spPr>
          <a:xfrm>
            <a:off x="4142577" y="5331574"/>
            <a:ext cx="859439" cy="117114"/>
          </a:xfrm>
          <a:custGeom>
            <a:avLst/>
            <a:gdLst/>
            <a:ahLst/>
            <a:cxnLst/>
            <a:rect l="l" t="t" r="r" b="b"/>
            <a:pathLst>
              <a:path w="478936" h="69579">
                <a:moveTo>
                  <a:pt x="0" y="69579"/>
                </a:moveTo>
                <a:lnTo>
                  <a:pt x="478936" y="0"/>
                </a:lnTo>
              </a:path>
            </a:pathLst>
          </a:custGeom>
          <a:ln w="3175">
            <a:solidFill>
              <a:srgbClr val="000000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endParaRPr sz="1350">
              <a:solidFill>
                <a:prstClr val="black"/>
              </a:solidFill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504" y="4949630"/>
            <a:ext cx="336550" cy="3429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4190" y="3901963"/>
            <a:ext cx="1078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b="1" dirty="0" smtClean="0">
                <a:solidFill>
                  <a:prstClr val="black"/>
                </a:solidFill>
              </a:rPr>
              <a:t>227x227x3</a:t>
            </a:r>
            <a:endParaRPr kumimoji="1" lang="ko-KR" altLang="en-US" sz="1100" b="1" dirty="0">
              <a:solidFill>
                <a:prstClr val="black"/>
              </a:solidFill>
            </a:endParaRPr>
          </a:p>
        </p:txBody>
      </p:sp>
      <p:cxnSp>
        <p:nvCxnSpPr>
          <p:cNvPr id="62" name="직선 화살표 연결선 61"/>
          <p:cNvCxnSpPr>
            <a:endCxn id="59" idx="0"/>
          </p:cNvCxnSpPr>
          <p:nvPr/>
        </p:nvCxnSpPr>
        <p:spPr>
          <a:xfrm flipH="1">
            <a:off x="5560779" y="3847402"/>
            <a:ext cx="168275" cy="1102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37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2" grpId="0" animBg="1"/>
      <p:bldP spid="13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 activation map (CAM)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196752"/>
            <a:ext cx="8496944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Identify important image regions </a:t>
            </a: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by projecting back the weights of output layer to convolutional feature maps</a:t>
            </a:r>
            <a:r>
              <a:rPr kumimoji="1" lang="en-US" altLang="ko-KR" sz="2400" dirty="0" smtClean="0">
                <a:solidFill>
                  <a:prstClr val="black"/>
                </a:solidFill>
                <a:cs typeface="Meiryo UI" pitchFamily="34" charset="-128"/>
              </a:rPr>
              <a:t>. </a:t>
            </a:r>
            <a:endParaRPr kumimoji="1" lang="en-US" altLang="ko-KR" sz="2400" dirty="0">
              <a:solidFill>
                <a:prstClr val="black"/>
              </a:solidFill>
              <a:cs typeface="Meiryo UI" pitchFamily="34" charset="-128"/>
            </a:endParaRP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CAMs can be generated for each class in single image.</a:t>
            </a:r>
          </a:p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prstClr val="black"/>
                </a:solidFill>
                <a:cs typeface="Meiryo UI" pitchFamily="34" charset="-128"/>
              </a:rPr>
              <a:t>Regions for each categories are different in given image.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palace, dome, church </a:t>
            </a:r>
            <a:r>
              <a:rPr kumimoji="1" lang="is-IS" altLang="ko-KR" sz="2000" dirty="0">
                <a:solidFill>
                  <a:prstClr val="black"/>
                </a:solidFill>
                <a:cs typeface="Meiryo UI" pitchFamily="34" charset="-128"/>
              </a:rPr>
              <a:t>…</a:t>
            </a:r>
            <a:endParaRPr kumimoji="1" lang="ko-KR" altLang="en-US" sz="2000" dirty="0">
              <a:solidFill>
                <a:prstClr val="black"/>
              </a:solidFill>
              <a:cs typeface="Meiryo UI" pitchFamily="34" charset="-128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57" y="3652809"/>
            <a:ext cx="5358086" cy="273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5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230096"/>
          </a:xfrm>
        </p:spPr>
        <p:txBody>
          <a:bodyPr/>
          <a:lstStyle/>
          <a:p>
            <a:r>
              <a:rPr kumimoji="1" lang="en-US" altLang="ko-KR" dirty="0" smtClean="0"/>
              <a:t>CAM on top 5 predictions on an image</a:t>
            </a:r>
          </a:p>
          <a:p>
            <a:r>
              <a:rPr kumimoji="1" lang="en-US" altLang="ko-KR" dirty="0" smtClean="0"/>
              <a:t>CAM for one object class in images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252822"/>
            <a:ext cx="4320480" cy="35703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2252822"/>
            <a:ext cx="3816424" cy="36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4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GAP vs.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3" name="내용 개체 틀 1"/>
          <p:cNvSpPr>
            <a:spLocks noGrp="1"/>
          </p:cNvSpPr>
          <p:nvPr>
            <p:ph idx="1"/>
          </p:nvPr>
        </p:nvSpPr>
        <p:spPr>
          <a:xfrm>
            <a:off x="179512" y="1046776"/>
            <a:ext cx="8496944" cy="4022876"/>
          </a:xfrm>
        </p:spPr>
        <p:txBody>
          <a:bodyPr>
            <a:normAutofit lnSpcReduction="10000"/>
          </a:bodyPr>
          <a:lstStyle/>
          <a:p>
            <a:r>
              <a:rPr kumimoji="1" lang="en-US" altLang="ko-KR" sz="1600" dirty="0" err="1" smtClean="0"/>
              <a:t>Oquab</a:t>
            </a:r>
            <a:r>
              <a:rPr kumimoji="1" lang="en-US" altLang="ko-KR" sz="1600" dirty="0" smtClean="0"/>
              <a:t> et al. CVPR2015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Is object localization for free? weakly-supervised learning with convolutional neural networks.</a:t>
            </a:r>
          </a:p>
          <a:p>
            <a:pPr lvl="1"/>
            <a:r>
              <a:rPr kumimoji="1" lang="en-US" altLang="ko-KR" sz="1400" dirty="0" smtClean="0"/>
              <a:t>Use </a:t>
            </a:r>
            <a:r>
              <a:rPr kumimoji="1" lang="en-US" altLang="ko-KR" sz="1400" u="sng" dirty="0" smtClean="0"/>
              <a:t>global max pooling(GMP)</a:t>
            </a:r>
          </a:p>
          <a:p>
            <a:r>
              <a:rPr kumimoji="1" lang="en-US" altLang="ko-KR" dirty="0" smtClean="0"/>
              <a:t>Intuitive difference between GMP and GAP?</a:t>
            </a:r>
          </a:p>
          <a:p>
            <a:pPr lvl="1"/>
            <a:r>
              <a:rPr kumimoji="1" lang="en-US" altLang="ko-KR" dirty="0" smtClean="0"/>
              <a:t>GAP loss encourages identification on the extent of an object.</a:t>
            </a:r>
          </a:p>
          <a:p>
            <a:pPr lvl="1"/>
            <a:r>
              <a:rPr kumimoji="1" lang="en-US" altLang="ko-KR" dirty="0" smtClean="0"/>
              <a:t>GMP loss encourages it to identify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just one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discriminative part.</a:t>
            </a:r>
          </a:p>
          <a:p>
            <a:pPr lvl="1"/>
            <a:r>
              <a:rPr kumimoji="1" lang="en-US" altLang="ko-KR" dirty="0" smtClean="0"/>
              <a:t>GAP, average of a map maximized by finding </a:t>
            </a:r>
            <a:r>
              <a:rPr kumimoji="1" lang="en-US" altLang="ko-KR" b="1" u="sng" dirty="0" smtClean="0">
                <a:solidFill>
                  <a:srgbClr val="CC0000"/>
                </a:solidFill>
              </a:rPr>
              <a:t>all discriminative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parts of object</a:t>
            </a:r>
          </a:p>
          <a:p>
            <a:pPr lvl="2"/>
            <a:r>
              <a:rPr kumimoji="1" lang="en-US" altLang="ko-KR" dirty="0" smtClean="0"/>
              <a:t>if activations is all low, output of particular map reduces.</a:t>
            </a:r>
          </a:p>
          <a:p>
            <a:pPr lvl="1"/>
            <a:r>
              <a:rPr kumimoji="1" lang="en-US" altLang="ko-KR" dirty="0" smtClean="0"/>
              <a:t>GMP, low scores for all image regions except the most discriminative part</a:t>
            </a:r>
          </a:p>
          <a:p>
            <a:pPr lvl="2"/>
            <a:r>
              <a:rPr kumimoji="1" lang="en-US" altLang="ko-KR" dirty="0" smtClean="0"/>
              <a:t>do not impact the score when perform MAX</a:t>
            </a:r>
            <a:endParaRPr kumimoji="1"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19822" y="5013176"/>
            <a:ext cx="1831898" cy="1772007"/>
            <a:chOff x="0" y="4869160"/>
            <a:chExt cx="1831898" cy="1772007"/>
          </a:xfrm>
        </p:grpSpPr>
        <p:sp>
          <p:nvSpPr>
            <p:cNvPr id="15" name="직사각형 14"/>
            <p:cNvSpPr/>
            <p:nvPr/>
          </p:nvSpPr>
          <p:spPr>
            <a:xfrm>
              <a:off x="0" y="4869160"/>
              <a:ext cx="1831898" cy="177200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33" y="4990516"/>
              <a:ext cx="1725717" cy="122923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77484" y="6164951"/>
              <a:ext cx="1074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>
                  <a:solidFill>
                    <a:prstClr val="black"/>
                  </a:solidFill>
                </a:rPr>
                <a:t>pooling</a:t>
              </a:r>
              <a:endParaRPr kumimoji="1"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2535858" y="5013176"/>
            <a:ext cx="6428630" cy="13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8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GAP &amp; GMP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95536" y="1104156"/>
            <a:ext cx="4212389" cy="3188940"/>
          </a:xfrm>
        </p:spPr>
        <p:txBody>
          <a:bodyPr>
            <a:noAutofit/>
          </a:bodyPr>
          <a:lstStyle/>
          <a:p>
            <a:r>
              <a:rPr kumimoji="1" lang="en-US" altLang="ko-KR" sz="2000" dirty="0" smtClean="0"/>
              <a:t>GAP (upper) vs GMP (lower)</a:t>
            </a:r>
          </a:p>
          <a:p>
            <a:r>
              <a:rPr kumimoji="1" lang="en-US" altLang="ko-KR" sz="2000" dirty="0" smtClean="0"/>
              <a:t>GAP outperforms GMP</a:t>
            </a:r>
          </a:p>
          <a:p>
            <a:r>
              <a:rPr kumimoji="1" lang="en-US" altLang="ko-KR" sz="2000" dirty="0" smtClean="0"/>
              <a:t>GAP highlights more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complete</a:t>
            </a:r>
            <a:r>
              <a:rPr kumimoji="1" lang="en-US" altLang="ko-KR" sz="2000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sz="2000" dirty="0" smtClean="0"/>
              <a:t>object regions and less background noise.</a:t>
            </a:r>
          </a:p>
          <a:p>
            <a:r>
              <a:rPr kumimoji="1" lang="en-US" altLang="ko-KR" sz="2000" dirty="0" smtClean="0"/>
              <a:t>Loss for average pooling benefits when the network identifies </a:t>
            </a:r>
            <a:r>
              <a:rPr kumimoji="1" lang="en-US" altLang="ko-KR" sz="2000" b="1" i="1" dirty="0" smtClean="0">
                <a:solidFill>
                  <a:srgbClr val="CC0000"/>
                </a:solidFill>
              </a:rPr>
              <a:t>all </a:t>
            </a:r>
            <a:r>
              <a:rPr kumimoji="1" lang="en-US" altLang="ko-KR" sz="2000" b="1" dirty="0" smtClean="0">
                <a:solidFill>
                  <a:srgbClr val="CC0000"/>
                </a:solidFill>
              </a:rPr>
              <a:t>discriminative </a:t>
            </a:r>
            <a:r>
              <a:rPr kumimoji="1" lang="en-US" altLang="ko-KR" sz="2000" dirty="0" smtClean="0"/>
              <a:t>regions of an object</a:t>
            </a:r>
            <a:endParaRPr kumimoji="1" lang="ko-KR" altLang="en-US" sz="2000" i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07504" y="4524127"/>
            <a:ext cx="4708099" cy="1497161"/>
            <a:chOff x="0" y="4570092"/>
            <a:chExt cx="6015866" cy="191302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967753"/>
              <a:ext cx="2847090" cy="1493141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4591" y="4570092"/>
              <a:ext cx="3391275" cy="1913027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60246" y="6266238"/>
              <a:ext cx="5524936" cy="1635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99200" y="5399988"/>
              <a:ext cx="2369698" cy="1266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41737" y="5099163"/>
              <a:ext cx="2687752" cy="1276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800" y="-23691"/>
            <a:ext cx="4394200" cy="68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Weakly Supervised?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050" name="Picture 2" descr="http://www.t-gaap.com/sites/www.t-gaap.com/images/MB%20Weakl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1140406"/>
            <a:ext cx="4320480" cy="516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0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7449" y="126876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AlexNet,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VGGnet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, </a:t>
            </a:r>
            <a:r>
              <a:rPr kumimoji="1" lang="en-US" altLang="ko-KR" sz="2400" b="1" dirty="0" err="1">
                <a:solidFill>
                  <a:prstClr val="black"/>
                </a:solidFill>
                <a:cs typeface="Meiryo UI" pitchFamily="34" charset="-128"/>
              </a:rPr>
              <a:t>GoogeLeNet</a:t>
            </a: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/>
            </a:r>
            <a:b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</a:br>
            <a:r>
              <a:rPr kumimoji="1" lang="en-US" altLang="ko-KR" sz="2400" b="1" dirty="0">
                <a:solidFill>
                  <a:prstClr val="black"/>
                </a:solidFill>
                <a:cs typeface="Meiryo UI" pitchFamily="34" charset="-128"/>
              </a:rPr>
              <a:t>	 : Trained with ImageNet from the scratch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All remove Fully Connected(FC) layers</a:t>
            </a:r>
          </a:p>
          <a:p>
            <a:pPr marL="742950" lvl="1" indent="-28575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Replace with GAP &amp; FC </a:t>
            </a:r>
            <a:r>
              <a:rPr kumimoji="1" lang="en-US" altLang="ko-KR" sz="2000" dirty="0" err="1">
                <a:solidFill>
                  <a:prstClr val="black"/>
                </a:solidFill>
                <a:cs typeface="Meiryo UI" pitchFamily="34" charset="-128"/>
              </a:rPr>
              <a:t>softmax</a:t>
            </a:r>
            <a:r>
              <a:rPr kumimoji="1" lang="en-US" altLang="ko-KR" sz="2000" dirty="0">
                <a:solidFill>
                  <a:prstClr val="black"/>
                </a:solidFill>
                <a:cs typeface="Meiryo UI" pitchFamily="34" charset="-128"/>
              </a:rPr>
              <a:t> layer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1177704" y="2824392"/>
            <a:ext cx="6428630" cy="132468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3150" y="4581128"/>
            <a:ext cx="85353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b="1" dirty="0"/>
              <a:t>Better if Conv layer before GAP has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i="1" dirty="0"/>
              <a:t>mapping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Removed last conv layer and add higher spatial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smtClean="0"/>
              <a:t>Ex</a:t>
            </a:r>
            <a:r>
              <a:rPr kumimoji="1" lang="en-US" altLang="ko-KR" sz="2000" dirty="0"/>
              <a:t>) </a:t>
            </a:r>
            <a:r>
              <a:rPr kumimoji="1" lang="en-US" altLang="ko-KR" sz="2000" dirty="0" err="1"/>
              <a:t>VGGnet</a:t>
            </a:r>
            <a:r>
              <a:rPr kumimoji="1" lang="en-US" altLang="ko-KR" sz="2000" dirty="0"/>
              <a:t>: Conv5-3 3x3x512 </a:t>
            </a:r>
            <a:r>
              <a:rPr kumimoji="1" lang="en-US" altLang="ko-KR" sz="2000" dirty="0">
                <a:sym typeface="Wingdings"/>
              </a:rPr>
              <a:t> 3x3x1024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4668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AlexNet, </a:t>
            </a:r>
            <a:r>
              <a:rPr kumimoji="1" lang="en-US" altLang="ko-KR" dirty="0" err="1"/>
              <a:t>VGGnet</a:t>
            </a:r>
            <a:r>
              <a:rPr kumimoji="1" lang="en-US" altLang="ko-KR" dirty="0"/>
              <a:t>, GoogLeNet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내용 개체 틀 1"/>
          <p:cNvSpPr>
            <a:spLocks noGrp="1"/>
          </p:cNvSpPr>
          <p:nvPr>
            <p:ph idx="1"/>
          </p:nvPr>
        </p:nvSpPr>
        <p:spPr>
          <a:xfrm>
            <a:off x="108520" y="1340768"/>
            <a:ext cx="8496944" cy="5262544"/>
          </a:xfrm>
        </p:spPr>
        <p:txBody>
          <a:bodyPr/>
          <a:lstStyle/>
          <a:p>
            <a:r>
              <a:rPr kumimoji="1" lang="en-US" altLang="ko-KR" dirty="0" smtClean="0"/>
              <a:t>Reminder on popular nets.</a:t>
            </a:r>
          </a:p>
          <a:p>
            <a:r>
              <a:rPr kumimoji="1" lang="en-US" altLang="ko-KR" dirty="0" err="1" smtClean="0"/>
              <a:t>GoogeLeNet</a:t>
            </a:r>
            <a:r>
              <a:rPr kumimoji="1" lang="en-US" altLang="ko-KR" dirty="0" smtClean="0"/>
              <a:t> is most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convolutional among these.</a:t>
            </a:r>
          </a:p>
          <a:p>
            <a:r>
              <a:rPr kumimoji="1" lang="en-US" altLang="ko-KR" dirty="0" smtClean="0"/>
              <a:t>Performs the best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118" y="1232998"/>
            <a:ext cx="4686368" cy="24120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" y="3789040"/>
            <a:ext cx="9144000" cy="26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Classification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7" y="980728"/>
            <a:ext cx="5354831" cy="2808312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979712" y="1538320"/>
            <a:ext cx="489654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1"/>
          <p:cNvSpPr>
            <a:spLocks noGrp="1"/>
          </p:cNvSpPr>
          <p:nvPr>
            <p:ph idx="1"/>
          </p:nvPr>
        </p:nvSpPr>
        <p:spPr>
          <a:xfrm>
            <a:off x="153684" y="3888756"/>
            <a:ext cx="8496944" cy="252028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ko-KR" b="1" dirty="0" smtClean="0"/>
              <a:t>Classification error:</a:t>
            </a:r>
          </a:p>
          <a:p>
            <a:r>
              <a:rPr kumimoji="1" lang="en-US" altLang="ko-KR" dirty="0" smtClean="0"/>
              <a:t>1~2% performance drop on Top-5</a:t>
            </a:r>
          </a:p>
          <a:p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-GAP drops with removal of FCs</a:t>
            </a:r>
          </a:p>
          <a:p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-GMP &amp; </a:t>
            </a:r>
            <a:r>
              <a:rPr kumimoji="1" lang="en-US" altLang="ko-KR" dirty="0" err="1" smtClean="0"/>
              <a:t>GooLeNet</a:t>
            </a:r>
            <a:r>
              <a:rPr kumimoji="1" lang="en-US" altLang="ko-KR" dirty="0" smtClean="0"/>
              <a:t>-GAP is similar</a:t>
            </a:r>
          </a:p>
          <a:p>
            <a:r>
              <a:rPr kumimoji="1" lang="en-US" altLang="ko-KR" dirty="0" smtClean="0"/>
              <a:t>High classification performance is important to achieve good localization </a:t>
            </a:r>
          </a:p>
          <a:p>
            <a:pPr lvl="1"/>
            <a:r>
              <a:rPr kumimoji="1" lang="en-US" altLang="ko-KR" dirty="0" smtClean="0"/>
              <a:t>as it involves identifying both object category and bounding box location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660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07504" y="1118784"/>
            <a:ext cx="4680520" cy="252624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Generation of Bounding Box from CAM.</a:t>
            </a:r>
          </a:p>
          <a:p>
            <a:pPr lvl="1"/>
            <a:r>
              <a:rPr kumimoji="1" lang="en-US" altLang="ko-KR" dirty="0" err="1" smtClean="0"/>
              <a:t>thresholding</a:t>
            </a:r>
            <a:r>
              <a:rPr kumimoji="1" lang="en-US" altLang="ko-KR" dirty="0" smtClean="0"/>
              <a:t> to segment the </a:t>
            </a:r>
            <a:r>
              <a:rPr kumimoji="1" lang="en-US" altLang="ko-KR" dirty="0" err="1" smtClean="0"/>
              <a:t>heatmap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20% of the max value of CAM, cover with</a:t>
            </a:r>
            <a:br>
              <a:rPr kumimoji="1" lang="en-US" altLang="ko-KR" dirty="0" smtClean="0"/>
            </a:br>
            <a:r>
              <a:rPr kumimoji="1" lang="en-US" altLang="ko-KR" dirty="0" smtClean="0"/>
              <a:t>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bounding box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en-US" altLang="ko-KR" dirty="0" smtClean="0"/>
              <a:t>on Top 5 predicted classes.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96752"/>
            <a:ext cx="4037015" cy="22772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3561" y="3789040"/>
            <a:ext cx="209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rgbClr val="92D050"/>
                </a:solidFill>
              </a:rPr>
              <a:t> GT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bounding </a:t>
            </a:r>
            <a:r>
              <a:rPr kumimoji="1" lang="en-US" altLang="ko-KR" dirty="0" smtClean="0">
                <a:solidFill>
                  <a:srgbClr val="FF0000"/>
                </a:solidFill>
              </a:rPr>
              <a:t>box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321" y="4077072"/>
            <a:ext cx="7779358" cy="24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4320480" cy="526254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weakly</a:t>
            </a:r>
          </a:p>
          <a:p>
            <a:r>
              <a:rPr kumimoji="1" lang="en-US" altLang="ko-KR" b="1" dirty="0" smtClean="0"/>
              <a:t>GoogLeNet-GAP</a:t>
            </a:r>
            <a:r>
              <a:rPr kumimoji="1" lang="en-US" altLang="ko-KR" dirty="0" smtClean="0"/>
              <a:t> beats </a:t>
            </a:r>
            <a:br>
              <a:rPr kumimoji="1" lang="en-US" altLang="ko-KR" dirty="0" smtClean="0"/>
            </a:br>
            <a:r>
              <a:rPr kumimoji="1" lang="en-US" altLang="ko-KR" b="1" dirty="0" smtClean="0"/>
              <a:t>GoogLeNet</a:t>
            </a:r>
            <a:r>
              <a:rPr kumimoji="1" lang="en-US" altLang="ko-KR" dirty="0" smtClean="0"/>
              <a:t> and </a:t>
            </a:r>
            <a:r>
              <a:rPr kumimoji="1" lang="en-US" altLang="ko-KR" b="1" dirty="0" smtClean="0"/>
              <a:t>GoogLeNet-GMP</a:t>
            </a:r>
          </a:p>
          <a:p>
            <a:pPr lvl="1"/>
            <a:r>
              <a:rPr kumimoji="1" lang="en-US" altLang="ko-KR" b="1" dirty="0" smtClean="0"/>
              <a:t>Weakly-supervised!!</a:t>
            </a:r>
          </a:p>
          <a:p>
            <a:pPr lvl="1"/>
            <a:r>
              <a:rPr kumimoji="1" lang="en-US" altLang="ko-KR" dirty="0" smtClean="0"/>
              <a:t>Not trained on single annotated box.</a:t>
            </a:r>
          </a:p>
          <a:p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CC0000"/>
                </a:solidFill>
              </a:rPr>
              <a:t>Weakly vs. fully-supervised</a:t>
            </a:r>
          </a:p>
          <a:p>
            <a:r>
              <a:rPr kumimoji="1" lang="en-US" altLang="ko-KR" dirty="0" smtClean="0"/>
              <a:t>(heuristic)</a:t>
            </a:r>
          </a:p>
          <a:p>
            <a:pPr lvl="1"/>
            <a:r>
              <a:rPr kumimoji="1" lang="en-US" altLang="ko-KR" dirty="0" smtClean="0"/>
              <a:t>loose </a:t>
            </a:r>
            <a:r>
              <a:rPr kumimoji="1" lang="en-US" altLang="ko-KR" dirty="0" err="1" smtClean="0"/>
              <a:t>bbox</a:t>
            </a:r>
            <a:r>
              <a:rPr kumimoji="1" lang="en-US" altLang="ko-KR" dirty="0" smtClean="0"/>
              <a:t> from top 3</a:t>
            </a:r>
            <a:r>
              <a:rPr kumimoji="1" lang="en-US" altLang="ko-KR" baseline="30000" dirty="0" smtClean="0"/>
              <a:t>rd</a:t>
            </a:r>
            <a:r>
              <a:rPr kumimoji="1" lang="en-US" altLang="ko-KR" dirty="0" smtClean="0"/>
              <a:t> predicted class.</a:t>
            </a:r>
            <a:endParaRPr kumimoji="1" lang="en-US" altLang="ko-KR" dirty="0"/>
          </a:p>
          <a:p>
            <a:r>
              <a:rPr kumimoji="1" lang="en-US" altLang="ko-KR" b="1" dirty="0" smtClean="0"/>
              <a:t>GoogLeNet-GAP is closed to </a:t>
            </a:r>
            <a:br>
              <a:rPr kumimoji="1" lang="en-US" altLang="ko-KR" b="1" dirty="0" smtClean="0"/>
            </a:br>
            <a:r>
              <a:rPr kumimoji="1" lang="en-US" altLang="ko-KR" b="1" dirty="0" err="1" smtClean="0"/>
              <a:t>AlexNet</a:t>
            </a:r>
            <a:r>
              <a:rPr kumimoji="1" lang="en-US" altLang="ko-KR" b="1" dirty="0" smtClean="0"/>
              <a:t> that learned supervised method.</a:t>
            </a:r>
            <a:endParaRPr kumimoji="1" lang="en-US" altLang="ko-KR" dirty="0" smtClean="0"/>
          </a:p>
          <a:p>
            <a:r>
              <a:rPr kumimoji="1" lang="en-US" altLang="ko-KR" dirty="0" smtClean="0"/>
              <a:t>Impressive but still behind fully-supervised.</a:t>
            </a:r>
          </a:p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1412776"/>
            <a:ext cx="3953933" cy="2230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581" y="3861048"/>
            <a:ext cx="3762802" cy="16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9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Classification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Usage CNN features (fc6, fc7 of AlexNet) as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a generic feature </a:t>
            </a:r>
          </a:p>
          <a:p>
            <a:pPr marL="457200" lvl="1" indent="0">
              <a:buNone/>
            </a:pPr>
            <a:r>
              <a:rPr kumimoji="1" lang="en-US" altLang="ko-KR" dirty="0" smtClean="0">
                <a:sym typeface="Wingdings"/>
              </a:rPr>
              <a:t> Used as very powerful feature without training on the task.</a:t>
            </a:r>
            <a:endParaRPr kumimoji="1" lang="en-US" altLang="ko-KR" dirty="0" smtClean="0"/>
          </a:p>
          <a:p>
            <a:r>
              <a:rPr kumimoji="1" lang="en-US" altLang="ko-KR" dirty="0" smtClean="0"/>
              <a:t>Use the features learned by GAP CNN. </a:t>
            </a:r>
            <a:r>
              <a:rPr kumimoji="1" lang="en-US" altLang="ko-KR" b="1" dirty="0" smtClean="0"/>
              <a:t>Not trained for particular task!</a:t>
            </a:r>
          </a:p>
          <a:p>
            <a:r>
              <a:rPr kumimoji="1" lang="en-US" altLang="ko-KR" dirty="0" smtClean="0"/>
              <a:t>Obtain weights by training a linear SVM on the </a:t>
            </a:r>
            <a:r>
              <a:rPr kumimoji="1" lang="en-US" altLang="ko-KR" dirty="0" smtClean="0">
                <a:solidFill>
                  <a:srgbClr val="FF0000"/>
                </a:solidFill>
              </a:rPr>
              <a:t>output of GAP layer</a:t>
            </a:r>
          </a:p>
          <a:p>
            <a:pPr lvl="1"/>
            <a:r>
              <a:rPr kumimoji="1" lang="en-US" altLang="ko-KR" dirty="0" smtClean="0"/>
              <a:t> similar to mapping weight to </a:t>
            </a:r>
            <a:r>
              <a:rPr kumimoji="1" lang="en-US" altLang="ko-KR" dirty="0" err="1" smtClean="0"/>
              <a:t>softmax</a:t>
            </a:r>
            <a:r>
              <a:rPr kumimoji="1" lang="en-US" altLang="ko-KR" dirty="0" smtClean="0"/>
              <a:t> layer</a:t>
            </a:r>
          </a:p>
          <a:p>
            <a:r>
              <a:rPr kumimoji="1" lang="en-US" altLang="ko-KR" dirty="0" smtClean="0"/>
              <a:t>Compare performance.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GoogLeNet-GAP outperforms </a:t>
            </a:r>
            <a:r>
              <a:rPr kumimoji="1" lang="en-US" altLang="ko-KR" dirty="0" err="1" smtClean="0"/>
              <a:t>AlexNet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GoogLeNet-GAP is competitive with the state-of-the-art as generic visual features.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25370"/>
            <a:ext cx="9144000" cy="9878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9637"/>
          <a:stretch/>
        </p:blipFill>
        <p:spPr>
          <a:xfrm>
            <a:off x="6156176" y="3073215"/>
            <a:ext cx="2880320" cy="6824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150045" y="3005082"/>
            <a:ext cx="351072" cy="792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286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4864"/>
            <a:ext cx="9144000" cy="4520144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1374112"/>
          </a:xfrm>
        </p:spPr>
        <p:txBody>
          <a:bodyPr/>
          <a:lstStyle/>
          <a:p>
            <a:r>
              <a:rPr kumimoji="1" lang="en-US" altLang="ko-KR" dirty="0"/>
              <a:t>Also localizable with </a:t>
            </a:r>
            <a:r>
              <a:rPr kumimoji="1" lang="en-US" altLang="ko-KR" dirty="0" smtClean="0"/>
              <a:t>CAM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Very effective for generating localizable deep features for generic tasks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dirty="0"/>
              <a:t>Deep Features for </a:t>
            </a:r>
            <a:r>
              <a:rPr kumimoji="1" lang="en-US" altLang="ko-KR" sz="3200" dirty="0" smtClean="0"/>
              <a:t>Localization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82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698" y="-8022"/>
            <a:ext cx="6772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0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Scene Recognition +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24744"/>
            <a:ext cx="4968552" cy="5256584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10 scene categories from SUN dataset. 4675 fully annotated images.</a:t>
            </a:r>
          </a:p>
          <a:p>
            <a:r>
              <a:rPr kumimoji="1" lang="en-US" altLang="ko-KR" dirty="0" smtClean="0"/>
              <a:t>one-vs-all linear SVM for each scene category.</a:t>
            </a:r>
          </a:p>
          <a:p>
            <a:r>
              <a:rPr kumimoji="1" lang="en-US" altLang="ko-KR" dirty="0" smtClean="0"/>
              <a:t>Compute the </a:t>
            </a:r>
            <a:r>
              <a:rPr kumimoji="1" lang="en-US" altLang="ko-KR" b="1" dirty="0" smtClean="0">
                <a:solidFill>
                  <a:srgbClr val="CC0000"/>
                </a:solidFill>
              </a:rPr>
              <a:t>CAMs</a:t>
            </a:r>
            <a:r>
              <a:rPr kumimoji="1" lang="en-US" altLang="ko-KR" dirty="0" smtClean="0">
                <a:solidFill>
                  <a:srgbClr val="CC0000"/>
                </a:solidFill>
              </a:rPr>
              <a:t> </a:t>
            </a:r>
            <a:r>
              <a:rPr kumimoji="1" lang="en-US" altLang="ko-KR" dirty="0" smtClean="0"/>
              <a:t>using the weights of the linear SVM.</a:t>
            </a:r>
          </a:p>
          <a:p>
            <a:r>
              <a:rPr kumimoji="1" lang="en-US" altLang="ko-KR" b="1" dirty="0" smtClean="0">
                <a:solidFill>
                  <a:srgbClr val="CC0000"/>
                </a:solidFill>
              </a:rPr>
              <a:t>Plot CAM for predicted scene category</a:t>
            </a:r>
          </a:p>
          <a:p>
            <a:pPr lvl="1"/>
            <a:r>
              <a:rPr kumimoji="1" lang="en-US" altLang="ko-KR" dirty="0" smtClean="0"/>
              <a:t>list top 6 objects that most frequently overlap </a:t>
            </a:r>
          </a:p>
          <a:p>
            <a:r>
              <a:rPr kumimoji="1" lang="en-US" altLang="ko-KR" dirty="0" smtClean="0"/>
              <a:t>High activations regions </a:t>
            </a:r>
            <a:br>
              <a:rPr kumimoji="1" lang="en-US" altLang="ko-KR" dirty="0" smtClean="0"/>
            </a:br>
            <a:r>
              <a:rPr kumimoji="1" lang="en-US" altLang="ko-KR" dirty="0" smtClean="0"/>
              <a:t>correspond to objects indicative</a:t>
            </a:r>
            <a:br>
              <a:rPr kumimoji="1" lang="en-US" altLang="ko-KR" dirty="0" smtClean="0"/>
            </a:br>
            <a:r>
              <a:rPr kumimoji="1" lang="en-US" altLang="ko-KR" dirty="0" smtClean="0"/>
              <a:t>of the particular scene category.</a:t>
            </a:r>
            <a:endParaRPr kumimoji="1"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177627"/>
            <a:ext cx="2988996" cy="297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732" y="4221088"/>
            <a:ext cx="3792748" cy="24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9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Concept localization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340768"/>
            <a:ext cx="4392488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b="1" dirty="0" smtClean="0"/>
              <a:t>Concept localization in weakly labeled images</a:t>
            </a:r>
          </a:p>
          <a:p>
            <a:r>
              <a:rPr kumimoji="1" lang="en-US" altLang="ko-KR" sz="1600" dirty="0" smtClean="0"/>
              <a:t>Positive set: short phrase in text caption</a:t>
            </a:r>
          </a:p>
          <a:p>
            <a:r>
              <a:rPr kumimoji="1" lang="en-US" altLang="ko-KR" sz="1600" dirty="0" smtClean="0"/>
              <a:t>Negative set: randomly selected images</a:t>
            </a:r>
          </a:p>
          <a:p>
            <a:r>
              <a:rPr kumimoji="1" lang="en-US" altLang="ko-KR" sz="1600" dirty="0" smtClean="0"/>
              <a:t>Model catch the concept, phrases are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much more abstract than object name.</a:t>
            </a:r>
          </a:p>
          <a:p>
            <a:pPr marL="0" indent="0">
              <a:buNone/>
            </a:pPr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pPr marL="0" indent="0">
              <a:buNone/>
            </a:pPr>
            <a:r>
              <a:rPr kumimoji="1" lang="en-US" altLang="ko-KR" sz="2000" b="1" dirty="0" smtClean="0"/>
              <a:t>Weakly supervised text detector</a:t>
            </a:r>
          </a:p>
          <a:p>
            <a:r>
              <a:rPr kumimoji="1" lang="en-US" altLang="ko-KR" sz="1600" dirty="0" smtClean="0"/>
              <a:t>Positive set: 350 Google Street View images that contain text.</a:t>
            </a:r>
          </a:p>
          <a:p>
            <a:r>
              <a:rPr kumimoji="1" lang="en-US" altLang="ko-KR" sz="1600" dirty="0" smtClean="0"/>
              <a:t>Negative set: outdoor scene images in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SUN dataset</a:t>
            </a:r>
          </a:p>
          <a:p>
            <a:r>
              <a:rPr kumimoji="1" lang="en-US" altLang="ko-KR" sz="1600" dirty="0" smtClean="0"/>
              <a:t>Text highlighted without bounding box </a:t>
            </a:r>
            <a:br>
              <a:rPr kumimoji="1" lang="en-US" altLang="ko-KR" sz="1600" dirty="0" smtClean="0"/>
            </a:br>
            <a:r>
              <a:rPr kumimoji="1" lang="en-US" altLang="ko-KR" sz="1600" dirty="0" smtClean="0"/>
              <a:t>annotations.</a:t>
            </a:r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ko-KR" altLang="en-US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9912" y="1196752"/>
            <a:ext cx="407099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7620" y="3680088"/>
            <a:ext cx="410729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591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89" y="1124744"/>
            <a:ext cx="717232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90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Conclusion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General technique called </a:t>
            </a:r>
            <a:r>
              <a:rPr kumimoji="1" lang="en-US" altLang="ko-KR" b="1" dirty="0" smtClean="0"/>
              <a:t>Class Activation Mapping (CAM) </a:t>
            </a:r>
            <a:r>
              <a:rPr kumimoji="1" lang="en-US" altLang="ko-KR" dirty="0"/>
              <a:t>with Global Average Pooling has been proposed</a:t>
            </a:r>
            <a:endParaRPr kumimoji="1" lang="en-US" altLang="ko-KR" dirty="0" smtClean="0"/>
          </a:p>
          <a:p>
            <a:r>
              <a:rPr kumimoji="1" lang="en-US" altLang="ko-KR" dirty="0" smtClean="0"/>
              <a:t>Classification-trained CNNs can learn object localization.</a:t>
            </a:r>
          </a:p>
          <a:p>
            <a:pPr lvl="1"/>
            <a:r>
              <a:rPr kumimoji="1" lang="en-US" altLang="ko-KR" b="1" dirty="0" smtClean="0">
                <a:solidFill>
                  <a:srgbClr val="FF0000"/>
                </a:solidFill>
              </a:rPr>
              <a:t>without bounding box annotations.</a:t>
            </a:r>
          </a:p>
          <a:p>
            <a:r>
              <a:rPr kumimoji="1" lang="en-US" altLang="ko-KR" dirty="0" smtClean="0"/>
              <a:t>CAM is useful to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visualize</a:t>
            </a:r>
            <a:r>
              <a:rPr kumimoji="1" lang="en-US" altLang="ko-KR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dirty="0" smtClean="0"/>
              <a:t>the predicted class scores. 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Highlights discriminative object parts detected by CNN.</a:t>
            </a:r>
          </a:p>
          <a:p>
            <a:r>
              <a:rPr kumimoji="1" lang="en-US" altLang="ko-KR" dirty="0" smtClean="0"/>
              <a:t>Weakly-supervised object localization on ILSVRC benchmark, and GAP-CNN can perform accurate object localization.</a:t>
            </a:r>
          </a:p>
          <a:p>
            <a:r>
              <a:rPr kumimoji="1" lang="en-US" altLang="ko-KR" dirty="0" smtClean="0"/>
              <a:t>CAM localization technique generalized to other visual recognition tasks.</a:t>
            </a:r>
          </a:p>
          <a:p>
            <a:pPr lvl="1"/>
            <a:r>
              <a:rPr kumimoji="1" lang="en-US" altLang="ko-KR" dirty="0" smtClean="0"/>
              <a:t>Generic localizable deep features applicable to various tasks.</a:t>
            </a:r>
          </a:p>
          <a:p>
            <a:pPr lvl="2"/>
            <a:r>
              <a:rPr kumimoji="1" lang="en-US" altLang="ko-KR" dirty="0" smtClean="0"/>
              <a:t>Import object  in scene, concept localization, text detection.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5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What the CNN is loo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6512" y="2132856"/>
            <a:ext cx="9247314" cy="28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392" y="1283568"/>
            <a:ext cx="9104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You can try </a:t>
            </a:r>
            <a:r>
              <a:rPr lang="en-US" altLang="ko-KR" sz="2400" dirty="0"/>
              <a:t>it yourself on </a:t>
            </a:r>
            <a:r>
              <a:rPr lang="en-US" altLang="ko-KR" sz="2400" dirty="0">
                <a:hlinkClick r:id="rId2"/>
              </a:rPr>
              <a:t>http://</a:t>
            </a:r>
            <a:r>
              <a:rPr lang="en-US" altLang="ko-KR" sz="2400" dirty="0" smtClean="0">
                <a:hlinkClick r:id="rId2"/>
              </a:rPr>
              <a:t>places.csail.mit.edu/demo.html</a:t>
            </a:r>
            <a:r>
              <a:rPr lang="en-US" altLang="ko-KR" sz="2400" dirty="0" smtClean="0"/>
              <a:t> </a:t>
            </a:r>
          </a:p>
        </p:txBody>
      </p:sp>
      <p:pic>
        <p:nvPicPr>
          <p:cNvPr id="4098" name="Picture 2" descr="C:\Users\CPSLAB\Desktop\신사역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4643339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752" y="1985379"/>
            <a:ext cx="6419850" cy="4543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55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1798752"/>
            <a:ext cx="8208912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Weakly supervised object localization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Only trained with </a:t>
            </a:r>
            <a:r>
              <a:rPr lang="en-US" altLang="ko-KR" b="1" dirty="0">
                <a:solidFill>
                  <a:srgbClr val="FF0000"/>
                </a:solidFill>
              </a:rPr>
              <a:t>class label </a:t>
            </a:r>
            <a:r>
              <a:rPr lang="en-US" altLang="ko-KR" dirty="0"/>
              <a:t>on image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Yet able to localize object very well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Close to fully supervised learned AlexNet</a:t>
            </a:r>
          </a:p>
        </p:txBody>
      </p:sp>
      <p:pic>
        <p:nvPicPr>
          <p:cNvPr id="5122" name="Picture 2" descr="http://research.microsoft.com/en-us/um/people/jingdw/salientobjectdetection/Salient%20Object%20Detection_files/2_reg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11" y="3429000"/>
            <a:ext cx="7914978" cy="30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90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5536" y="1801391"/>
            <a:ext cx="8064896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285750">
              <a:spcBef>
                <a:spcPts val="1000"/>
              </a:spcBef>
              <a:buFont typeface="Wingdings" panose="05000000000000000000" pitchFamily="2" charset="2"/>
              <a:buChar char="u"/>
            </a:pPr>
            <a:r>
              <a:rPr lang="en-US" altLang="ko-KR" b="1" dirty="0"/>
              <a:t>Visualizing the internal representation of CNNs.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Localization by </a:t>
            </a:r>
            <a:r>
              <a:rPr lang="en-US" altLang="ko-KR" b="1" dirty="0">
                <a:solidFill>
                  <a:srgbClr val="FF0000"/>
                </a:solidFill>
              </a:rPr>
              <a:t>Class Activation </a:t>
            </a:r>
            <a:r>
              <a:rPr lang="en-US" altLang="ko-KR" b="1" dirty="0" smtClean="0">
                <a:solidFill>
                  <a:srgbClr val="FF0000"/>
                </a:solidFill>
              </a:rPr>
              <a:t>Map (CAM)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Units activated by some visual pattern within its receptive field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Visualize what activates for the output</a:t>
            </a:r>
          </a:p>
          <a:p>
            <a:pPr marL="971550" lvl="2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dirty="0"/>
              <a:t>in One CNN forward pass.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5536" y="1268760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ko-KR" b="1" dirty="0"/>
              <a:t>Learning Deep Features for Discriminative Localization – CVPR2016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198" y="3841879"/>
            <a:ext cx="7085604" cy="24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9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5837732"/>
            <a:ext cx="3315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https://vimeo.com/161429649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156226"/>
            <a:ext cx="7920880" cy="454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Lunit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299" y="289223"/>
            <a:ext cx="1286779" cy="6226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1279226"/>
            <a:ext cx="3762081" cy="250193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7652" y="1200815"/>
            <a:ext cx="48063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0">
              <a:buClr>
                <a:schemeClr val="dk1"/>
              </a:buClr>
              <a:buSzPct val="100000"/>
              <a:buNone/>
            </a:pPr>
            <a:r>
              <a:rPr lang="en-US" altLang="ko-KR" sz="2000" dirty="0"/>
              <a:t>Start-Up named after “</a:t>
            </a:r>
            <a:r>
              <a:rPr lang="en-US" altLang="ko-KR" sz="2000" b="1" u="sng" dirty="0">
                <a:solidFill>
                  <a:srgbClr val="0070C0"/>
                </a:solidFill>
              </a:rPr>
              <a:t>L</a:t>
            </a:r>
            <a:r>
              <a:rPr lang="en-US" altLang="ko-KR" sz="2000" b="1" dirty="0">
                <a:solidFill>
                  <a:srgbClr val="0070C0"/>
                </a:solidFill>
              </a:rPr>
              <a:t>earning </a:t>
            </a:r>
            <a:r>
              <a:rPr lang="en-US" altLang="ko-KR" sz="2000" b="1" u="sng" dirty="0" smtClean="0">
                <a:solidFill>
                  <a:srgbClr val="0070C0"/>
                </a:solidFill>
              </a:rPr>
              <a:t>unit</a:t>
            </a:r>
            <a:r>
              <a:rPr lang="en-US" altLang="ko-KR" sz="2000" dirty="0" smtClean="0"/>
              <a:t>”</a:t>
            </a:r>
            <a:endParaRPr lang="en" altLang="ko-KR" sz="2000" dirty="0" smtClean="0"/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altLang="ko-KR" dirty="0" smtClean="0"/>
              <a:t>Data-driven </a:t>
            </a:r>
            <a:r>
              <a:rPr lang="en" altLang="ko-KR" dirty="0"/>
              <a:t>medical image startup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But Medical images lack </a:t>
            </a:r>
            <a:r>
              <a:rPr lang="en-US" altLang="ko-KR" dirty="0" smtClean="0"/>
              <a:t>annotations</a:t>
            </a:r>
            <a:r>
              <a:rPr lang="en-US" altLang="ko-KR" dirty="0"/>
              <a:t>!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Hard to get from doctors. </a:t>
            </a:r>
          </a:p>
          <a:p>
            <a:pPr marL="3746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Annotation effort is too big.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18" y="4365104"/>
            <a:ext cx="836633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2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32080</TotalTime>
  <Words>1322</Words>
  <Application>Microsoft Macintosh PowerPoint</Application>
  <PresentationFormat>On-screen Show (4:3)</PresentationFormat>
  <Paragraphs>264</Paragraphs>
  <Slides>30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테마</vt:lpstr>
      <vt:lpstr>PowerPoint Presentation</vt:lpstr>
      <vt:lpstr>Weakly Supervised?</vt:lpstr>
      <vt:lpstr>Introduction</vt:lpstr>
      <vt:lpstr>Introduction</vt:lpstr>
      <vt:lpstr>Introduction</vt:lpstr>
      <vt:lpstr>Introduction</vt:lpstr>
      <vt:lpstr>Introduction</vt:lpstr>
      <vt:lpstr>Lunit</vt:lpstr>
      <vt:lpstr>Lunit</vt:lpstr>
      <vt:lpstr>Weakly Supervised Object Localization</vt:lpstr>
      <vt:lpstr>Localization task (ILSVRC)</vt:lpstr>
      <vt:lpstr>Easy approach: localization by classification</vt:lpstr>
      <vt:lpstr>Easy approach: localization by classification</vt:lpstr>
      <vt:lpstr>Related Works</vt:lpstr>
      <vt:lpstr>Architecture</vt:lpstr>
      <vt:lpstr>Class activation map (CAM)</vt:lpstr>
      <vt:lpstr>Results</vt:lpstr>
      <vt:lpstr>GAP vs. GMP</vt:lpstr>
      <vt:lpstr>GAP &amp; GMP</vt:lpstr>
      <vt:lpstr>Experiments!</vt:lpstr>
      <vt:lpstr>AlexNet, VGGnet, GoogLeNet</vt:lpstr>
      <vt:lpstr>Classification</vt:lpstr>
      <vt:lpstr>Localization</vt:lpstr>
      <vt:lpstr>Localization</vt:lpstr>
      <vt:lpstr>Deep Features for Classification</vt:lpstr>
      <vt:lpstr>Deep Features for Localization</vt:lpstr>
      <vt:lpstr>PowerPoint Presentation</vt:lpstr>
      <vt:lpstr>Scene Recognition + Localization</vt:lpstr>
      <vt:lpstr>Concept localization</vt:lpstr>
      <vt:lpstr>Conclusion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COUPANG</cp:lastModifiedBy>
  <cp:revision>893</cp:revision>
  <dcterms:created xsi:type="dcterms:W3CDTF">2010-03-17T18:05:41Z</dcterms:created>
  <dcterms:modified xsi:type="dcterms:W3CDTF">2017-03-25T05:33:55Z</dcterms:modified>
</cp:coreProperties>
</file>